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82" r:id="rId3"/>
    <p:sldId id="258" r:id="rId4"/>
    <p:sldId id="280" r:id="rId5"/>
    <p:sldId id="281" r:id="rId6"/>
    <p:sldId id="263" r:id="rId7"/>
    <p:sldId id="259" r:id="rId8"/>
    <p:sldId id="264" r:id="rId9"/>
    <p:sldId id="262" r:id="rId10"/>
    <p:sldId id="265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61" r:id="rId25"/>
  </p:sldIdLst>
  <p:sldSz cx="9144000" cy="5143500" type="screen16x9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813C"/>
    <a:srgbClr val="EF7D00"/>
    <a:srgbClr val="F7A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89825" autoAdjust="0"/>
  </p:normalViewPr>
  <p:slideViewPr>
    <p:cSldViewPr>
      <p:cViewPr varScale="1">
        <p:scale>
          <a:sx n="90" d="100"/>
          <a:sy n="90" d="100"/>
        </p:scale>
        <p:origin x="60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58B609-CE12-4823-A84F-7490EC2DA37B}" type="doc">
      <dgm:prSet loTypeId="urn:microsoft.com/office/officeart/2005/8/layout/default#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FE62A125-8AED-4D17-B156-170723A210A7}">
      <dgm:prSet phldrT="[Tekst]"/>
      <dgm:spPr/>
      <dgm:t>
        <a:bodyPr/>
        <a:lstStyle/>
        <a:p>
          <a:pPr algn="ctr"/>
          <a:r>
            <a:rPr lang="pl-PL"/>
            <a:t>KUCHARZ</a:t>
          </a:r>
        </a:p>
      </dgm:t>
    </dgm:pt>
    <dgm:pt modelId="{DBA45FE4-AAFF-46EF-BEBB-62E47839D189}" type="parTrans" cxnId="{50447289-AC6C-4D68-81AB-3D20001FF04D}">
      <dgm:prSet/>
      <dgm:spPr/>
      <dgm:t>
        <a:bodyPr/>
        <a:lstStyle/>
        <a:p>
          <a:pPr algn="ctr"/>
          <a:endParaRPr lang="pl-PL"/>
        </a:p>
      </dgm:t>
    </dgm:pt>
    <dgm:pt modelId="{9DA9ECCB-752A-4C86-98FB-76F432D62190}" type="sibTrans" cxnId="{50447289-AC6C-4D68-81AB-3D20001FF04D}">
      <dgm:prSet/>
      <dgm:spPr/>
      <dgm:t>
        <a:bodyPr/>
        <a:lstStyle/>
        <a:p>
          <a:pPr algn="ctr"/>
          <a:endParaRPr lang="pl-PL"/>
        </a:p>
      </dgm:t>
    </dgm:pt>
    <dgm:pt modelId="{43303608-2CC7-4FEC-8CC2-F80658013677}">
      <dgm:prSet phldrT="[Tekst]"/>
      <dgm:spPr/>
      <dgm:t>
        <a:bodyPr/>
        <a:lstStyle/>
        <a:p>
          <a:pPr algn="ctr"/>
          <a:r>
            <a:rPr lang="pl-PL"/>
            <a:t>KELNER</a:t>
          </a:r>
        </a:p>
      </dgm:t>
    </dgm:pt>
    <dgm:pt modelId="{6235A830-5BB0-4BBF-B017-2F46C0EB36CD}" type="parTrans" cxnId="{F1484859-91E1-4DE5-B9E0-A70840686E3C}">
      <dgm:prSet/>
      <dgm:spPr/>
      <dgm:t>
        <a:bodyPr/>
        <a:lstStyle/>
        <a:p>
          <a:pPr algn="ctr"/>
          <a:endParaRPr lang="pl-PL"/>
        </a:p>
      </dgm:t>
    </dgm:pt>
    <dgm:pt modelId="{A8C9D215-1440-42A6-9543-98DA477D2130}" type="sibTrans" cxnId="{F1484859-91E1-4DE5-B9E0-A70840686E3C}">
      <dgm:prSet/>
      <dgm:spPr/>
      <dgm:t>
        <a:bodyPr/>
        <a:lstStyle/>
        <a:p>
          <a:pPr algn="ctr"/>
          <a:endParaRPr lang="pl-PL"/>
        </a:p>
      </dgm:t>
    </dgm:pt>
    <dgm:pt modelId="{55B9AAE4-44E0-4D9D-B295-693E36A16D01}">
      <dgm:prSet phldrT="[Tekst]"/>
      <dgm:spPr/>
      <dgm:t>
        <a:bodyPr/>
        <a:lstStyle/>
        <a:p>
          <a:pPr algn="ctr"/>
          <a:r>
            <a:rPr lang="pl-PL" dirty="0"/>
            <a:t>BARMAN</a:t>
          </a:r>
        </a:p>
      </dgm:t>
    </dgm:pt>
    <dgm:pt modelId="{540C37C9-7096-408E-A486-FE3001143ADA}" type="parTrans" cxnId="{42B5F03F-63C6-44B2-998F-BBD36FED2777}">
      <dgm:prSet/>
      <dgm:spPr/>
      <dgm:t>
        <a:bodyPr/>
        <a:lstStyle/>
        <a:p>
          <a:pPr algn="ctr"/>
          <a:endParaRPr lang="pl-PL"/>
        </a:p>
      </dgm:t>
    </dgm:pt>
    <dgm:pt modelId="{0CA02DD9-FC65-4DF5-9E1D-8DB4376CA7FE}" type="sibTrans" cxnId="{42B5F03F-63C6-44B2-998F-BBD36FED2777}">
      <dgm:prSet/>
      <dgm:spPr/>
      <dgm:t>
        <a:bodyPr/>
        <a:lstStyle/>
        <a:p>
          <a:pPr algn="ctr"/>
          <a:endParaRPr lang="pl-PL"/>
        </a:p>
      </dgm:t>
    </dgm:pt>
    <dgm:pt modelId="{DC7C4A0F-BACD-4A19-8DBB-4A4A6994F2E0}">
      <dgm:prSet phldrT="[Tekst]"/>
      <dgm:spPr/>
      <dgm:t>
        <a:bodyPr/>
        <a:lstStyle/>
        <a:p>
          <a:pPr algn="ctr"/>
          <a:r>
            <a:rPr lang="pl-PL" dirty="0"/>
            <a:t>RECEPJONISTA </a:t>
          </a:r>
        </a:p>
      </dgm:t>
    </dgm:pt>
    <dgm:pt modelId="{E33F865C-CAA5-427D-8196-12E594CE84E6}" type="parTrans" cxnId="{7BC270B4-AB25-4447-931D-9B13F6C22C09}">
      <dgm:prSet/>
      <dgm:spPr/>
      <dgm:t>
        <a:bodyPr/>
        <a:lstStyle/>
        <a:p>
          <a:pPr algn="ctr"/>
          <a:endParaRPr lang="pl-PL"/>
        </a:p>
      </dgm:t>
    </dgm:pt>
    <dgm:pt modelId="{64A23ABD-AF14-4F7C-B940-FC7D6C14CEE6}" type="sibTrans" cxnId="{7BC270B4-AB25-4447-931D-9B13F6C22C09}">
      <dgm:prSet/>
      <dgm:spPr/>
      <dgm:t>
        <a:bodyPr/>
        <a:lstStyle/>
        <a:p>
          <a:pPr algn="ctr"/>
          <a:endParaRPr lang="pl-PL"/>
        </a:p>
      </dgm:t>
    </dgm:pt>
    <dgm:pt modelId="{1EF3E2F6-19FF-4B18-8351-AAB94958559F}">
      <dgm:prSet phldrT="[Tekst]"/>
      <dgm:spPr/>
      <dgm:t>
        <a:bodyPr/>
        <a:lstStyle/>
        <a:p>
          <a:pPr algn="ctr"/>
          <a:r>
            <a:rPr lang="pl-PL"/>
            <a:t>KIEROWNIK SALI </a:t>
          </a:r>
        </a:p>
      </dgm:t>
    </dgm:pt>
    <dgm:pt modelId="{6B1950A2-78DF-419E-8668-0E623C55C0EF}" type="parTrans" cxnId="{E9825024-04E2-41E8-ACE9-BA44FAAC823A}">
      <dgm:prSet/>
      <dgm:spPr/>
      <dgm:t>
        <a:bodyPr/>
        <a:lstStyle/>
        <a:p>
          <a:pPr algn="ctr"/>
          <a:endParaRPr lang="pl-PL"/>
        </a:p>
      </dgm:t>
    </dgm:pt>
    <dgm:pt modelId="{0C26B287-C902-4616-A137-8DA606B9BF1C}" type="sibTrans" cxnId="{E9825024-04E2-41E8-ACE9-BA44FAAC823A}">
      <dgm:prSet/>
      <dgm:spPr/>
      <dgm:t>
        <a:bodyPr/>
        <a:lstStyle/>
        <a:p>
          <a:pPr algn="ctr"/>
          <a:endParaRPr lang="pl-PL"/>
        </a:p>
      </dgm:t>
    </dgm:pt>
    <dgm:pt modelId="{7893AE24-8C61-489C-B37E-7DA25A8268FD}">
      <dgm:prSet phldrT="[Tekst]"/>
      <dgm:spPr/>
      <dgm:t>
        <a:bodyPr/>
        <a:lstStyle/>
        <a:p>
          <a:pPr algn="ctr"/>
          <a:r>
            <a:rPr lang="pl-PL"/>
            <a:t>ZAOPATRZENIOWIEC</a:t>
          </a:r>
        </a:p>
      </dgm:t>
    </dgm:pt>
    <dgm:pt modelId="{9A05D351-E0FC-4B01-BAFC-6CE2FCAA6951}" type="parTrans" cxnId="{889E46F4-0484-4799-9F48-FF001296719D}">
      <dgm:prSet/>
      <dgm:spPr/>
      <dgm:t>
        <a:bodyPr/>
        <a:lstStyle/>
        <a:p>
          <a:pPr algn="ctr"/>
          <a:endParaRPr lang="pl-PL"/>
        </a:p>
      </dgm:t>
    </dgm:pt>
    <dgm:pt modelId="{76AE467D-65F6-40AB-84DF-310F2E29C012}" type="sibTrans" cxnId="{889E46F4-0484-4799-9F48-FF001296719D}">
      <dgm:prSet/>
      <dgm:spPr/>
      <dgm:t>
        <a:bodyPr/>
        <a:lstStyle/>
        <a:p>
          <a:pPr algn="ctr"/>
          <a:endParaRPr lang="pl-PL"/>
        </a:p>
      </dgm:t>
    </dgm:pt>
    <dgm:pt modelId="{00C80541-1A20-4170-82F1-F90391176B94}">
      <dgm:prSet phldrT="[Tekst]"/>
      <dgm:spPr/>
      <dgm:t>
        <a:bodyPr/>
        <a:lstStyle/>
        <a:p>
          <a:pPr algn="ctr"/>
          <a:r>
            <a:rPr lang="pl-PL"/>
            <a:t>MENADŻER HORECA</a:t>
          </a:r>
        </a:p>
      </dgm:t>
    </dgm:pt>
    <dgm:pt modelId="{EAA550B4-974C-4D46-BD20-F976AA26DB91}" type="parTrans" cxnId="{D57021C0-F5B6-4CA1-A017-9C133441549F}">
      <dgm:prSet/>
      <dgm:spPr/>
      <dgm:t>
        <a:bodyPr/>
        <a:lstStyle/>
        <a:p>
          <a:pPr algn="ctr"/>
          <a:endParaRPr lang="pl-PL"/>
        </a:p>
      </dgm:t>
    </dgm:pt>
    <dgm:pt modelId="{8949E154-2FFC-4F56-A224-F2D6B7690C64}" type="sibTrans" cxnId="{D57021C0-F5B6-4CA1-A017-9C133441549F}">
      <dgm:prSet/>
      <dgm:spPr/>
      <dgm:t>
        <a:bodyPr/>
        <a:lstStyle/>
        <a:p>
          <a:pPr algn="ctr"/>
          <a:endParaRPr lang="pl-PL"/>
        </a:p>
      </dgm:t>
    </dgm:pt>
    <dgm:pt modelId="{FE506835-9F6E-49E3-B57D-9A4377E24636}">
      <dgm:prSet phldrT="[Tekst]"/>
      <dgm:spPr/>
      <dgm:t>
        <a:bodyPr/>
        <a:lstStyle/>
        <a:p>
          <a:pPr algn="ctr"/>
          <a:r>
            <a:rPr lang="pl-PL"/>
            <a:t>POKOJÓWKA </a:t>
          </a:r>
        </a:p>
      </dgm:t>
    </dgm:pt>
    <dgm:pt modelId="{432884A1-1E05-4F25-8C5F-284A81CD9FE8}" type="parTrans" cxnId="{6427ED18-DC9F-49DC-8AEB-8E27F929E554}">
      <dgm:prSet/>
      <dgm:spPr/>
      <dgm:t>
        <a:bodyPr/>
        <a:lstStyle/>
        <a:p>
          <a:pPr algn="ctr"/>
          <a:endParaRPr lang="pl-PL"/>
        </a:p>
      </dgm:t>
    </dgm:pt>
    <dgm:pt modelId="{A4CAF096-5E1C-4679-ACC1-FFFB18A56A7D}" type="sibTrans" cxnId="{6427ED18-DC9F-49DC-8AEB-8E27F929E554}">
      <dgm:prSet/>
      <dgm:spPr/>
      <dgm:t>
        <a:bodyPr/>
        <a:lstStyle/>
        <a:p>
          <a:pPr algn="ctr"/>
          <a:endParaRPr lang="pl-PL"/>
        </a:p>
      </dgm:t>
    </dgm:pt>
    <dgm:pt modelId="{18F771F4-43AF-4D38-B105-6A08CC51D474}">
      <dgm:prSet phldrT="[Tekst]"/>
      <dgm:spPr/>
      <dgm:t>
        <a:bodyPr/>
        <a:lstStyle/>
        <a:p>
          <a:pPr algn="ctr"/>
          <a:r>
            <a:rPr lang="pl-PL"/>
            <a:t>POMOC KUCHENNA</a:t>
          </a:r>
        </a:p>
      </dgm:t>
    </dgm:pt>
    <dgm:pt modelId="{9B78C97C-C2B1-4697-89D6-3CCB989E9839}" type="parTrans" cxnId="{898ECF37-B3C0-434A-A6E7-AEBE5879A6B4}">
      <dgm:prSet/>
      <dgm:spPr/>
      <dgm:t>
        <a:bodyPr/>
        <a:lstStyle/>
        <a:p>
          <a:pPr algn="ctr"/>
          <a:endParaRPr lang="pl-PL"/>
        </a:p>
      </dgm:t>
    </dgm:pt>
    <dgm:pt modelId="{28B8D47A-26B2-43C8-93EA-E0E622F5DEF9}" type="sibTrans" cxnId="{898ECF37-B3C0-434A-A6E7-AEBE5879A6B4}">
      <dgm:prSet/>
      <dgm:spPr/>
      <dgm:t>
        <a:bodyPr/>
        <a:lstStyle/>
        <a:p>
          <a:pPr algn="ctr"/>
          <a:endParaRPr lang="pl-PL"/>
        </a:p>
      </dgm:t>
    </dgm:pt>
    <dgm:pt modelId="{BEEBA41E-7EAD-4710-83F7-8C4BB61BA0D4}">
      <dgm:prSet phldrT="[Tekst]"/>
      <dgm:spPr/>
      <dgm:t>
        <a:bodyPr/>
        <a:lstStyle/>
        <a:p>
          <a:pPr algn="ctr"/>
          <a:r>
            <a:rPr lang="pl-PL"/>
            <a:t>CONCIERGE</a:t>
          </a:r>
        </a:p>
      </dgm:t>
    </dgm:pt>
    <dgm:pt modelId="{110E9B63-9000-43EA-AAF2-BB672BBB1071}" type="parTrans" cxnId="{7DE1ADBE-1DBE-44E5-9F6B-699723C8ADD8}">
      <dgm:prSet/>
      <dgm:spPr/>
      <dgm:t>
        <a:bodyPr/>
        <a:lstStyle/>
        <a:p>
          <a:pPr algn="ctr"/>
          <a:endParaRPr lang="pl-PL"/>
        </a:p>
      </dgm:t>
    </dgm:pt>
    <dgm:pt modelId="{52B2B2CD-F463-4802-B459-0CCF0E5C5B16}" type="sibTrans" cxnId="{7DE1ADBE-1DBE-44E5-9F6B-699723C8ADD8}">
      <dgm:prSet/>
      <dgm:spPr/>
      <dgm:t>
        <a:bodyPr/>
        <a:lstStyle/>
        <a:p>
          <a:pPr algn="ctr"/>
          <a:endParaRPr lang="pl-PL"/>
        </a:p>
      </dgm:t>
    </dgm:pt>
    <dgm:pt modelId="{ED4E9EBF-F722-4D60-962E-A103CC9B8190}" type="pres">
      <dgm:prSet presAssocID="{E358B609-CE12-4823-A84F-7490EC2DA37B}" presName="diagram" presStyleCnt="0">
        <dgm:presLayoutVars>
          <dgm:dir/>
          <dgm:resizeHandles val="exact"/>
        </dgm:presLayoutVars>
      </dgm:prSet>
      <dgm:spPr/>
    </dgm:pt>
    <dgm:pt modelId="{36599520-2443-4550-B8EB-E5915CF8667B}" type="pres">
      <dgm:prSet presAssocID="{FE62A125-8AED-4D17-B156-170723A210A7}" presName="node" presStyleLbl="node1" presStyleIdx="0" presStyleCnt="10">
        <dgm:presLayoutVars>
          <dgm:bulletEnabled val="1"/>
        </dgm:presLayoutVars>
      </dgm:prSet>
      <dgm:spPr/>
    </dgm:pt>
    <dgm:pt modelId="{A574BAB3-75F0-4959-BB9C-C680477F8BE4}" type="pres">
      <dgm:prSet presAssocID="{9DA9ECCB-752A-4C86-98FB-76F432D62190}" presName="sibTrans" presStyleCnt="0"/>
      <dgm:spPr/>
    </dgm:pt>
    <dgm:pt modelId="{9D7C161A-478F-4E6E-8D2B-5F21B1DCAD95}" type="pres">
      <dgm:prSet presAssocID="{43303608-2CC7-4FEC-8CC2-F80658013677}" presName="node" presStyleLbl="node1" presStyleIdx="1" presStyleCnt="10">
        <dgm:presLayoutVars>
          <dgm:bulletEnabled val="1"/>
        </dgm:presLayoutVars>
      </dgm:prSet>
      <dgm:spPr/>
    </dgm:pt>
    <dgm:pt modelId="{E0ED71CF-AACC-4B0A-998F-FC3288DF24C4}" type="pres">
      <dgm:prSet presAssocID="{A8C9D215-1440-42A6-9543-98DA477D2130}" presName="sibTrans" presStyleCnt="0"/>
      <dgm:spPr/>
    </dgm:pt>
    <dgm:pt modelId="{ADF0BF9C-A7A0-4DBD-B81E-2CC0F0A49572}" type="pres">
      <dgm:prSet presAssocID="{55B9AAE4-44E0-4D9D-B295-693E36A16D01}" presName="node" presStyleLbl="node1" presStyleIdx="2" presStyleCnt="10">
        <dgm:presLayoutVars>
          <dgm:bulletEnabled val="1"/>
        </dgm:presLayoutVars>
      </dgm:prSet>
      <dgm:spPr/>
    </dgm:pt>
    <dgm:pt modelId="{9F4B468B-CD30-4CDF-9AF6-B99403EC23EA}" type="pres">
      <dgm:prSet presAssocID="{0CA02DD9-FC65-4DF5-9E1D-8DB4376CA7FE}" presName="sibTrans" presStyleCnt="0"/>
      <dgm:spPr/>
    </dgm:pt>
    <dgm:pt modelId="{785364E5-B175-4B3D-9F0A-B6EB150AB3BB}" type="pres">
      <dgm:prSet presAssocID="{FE506835-9F6E-49E3-B57D-9A4377E24636}" presName="node" presStyleLbl="node1" presStyleIdx="3" presStyleCnt="10">
        <dgm:presLayoutVars>
          <dgm:bulletEnabled val="1"/>
        </dgm:presLayoutVars>
      </dgm:prSet>
      <dgm:spPr/>
    </dgm:pt>
    <dgm:pt modelId="{CC79A7B8-EC50-45CA-AB0C-16347F3FE924}" type="pres">
      <dgm:prSet presAssocID="{A4CAF096-5E1C-4679-ACC1-FFFB18A56A7D}" presName="sibTrans" presStyleCnt="0"/>
      <dgm:spPr/>
    </dgm:pt>
    <dgm:pt modelId="{AAA0719C-A68A-4C2B-8CFD-3CB8528540A1}" type="pres">
      <dgm:prSet presAssocID="{DC7C4A0F-BACD-4A19-8DBB-4A4A6994F2E0}" presName="node" presStyleLbl="node1" presStyleIdx="4" presStyleCnt="10">
        <dgm:presLayoutVars>
          <dgm:bulletEnabled val="1"/>
        </dgm:presLayoutVars>
      </dgm:prSet>
      <dgm:spPr/>
    </dgm:pt>
    <dgm:pt modelId="{40F407A6-58A8-4716-AD74-43528E62CE55}" type="pres">
      <dgm:prSet presAssocID="{64A23ABD-AF14-4F7C-B940-FC7D6C14CEE6}" presName="sibTrans" presStyleCnt="0"/>
      <dgm:spPr/>
    </dgm:pt>
    <dgm:pt modelId="{1F39B59B-2689-4FF3-927C-90F511102E99}" type="pres">
      <dgm:prSet presAssocID="{1EF3E2F6-19FF-4B18-8351-AAB94958559F}" presName="node" presStyleLbl="node1" presStyleIdx="5" presStyleCnt="10">
        <dgm:presLayoutVars>
          <dgm:bulletEnabled val="1"/>
        </dgm:presLayoutVars>
      </dgm:prSet>
      <dgm:spPr/>
    </dgm:pt>
    <dgm:pt modelId="{D2BC8EE5-C05E-4A14-B157-FF2A44B2C060}" type="pres">
      <dgm:prSet presAssocID="{0C26B287-C902-4616-A137-8DA606B9BF1C}" presName="sibTrans" presStyleCnt="0"/>
      <dgm:spPr/>
    </dgm:pt>
    <dgm:pt modelId="{EA0FA771-96D6-4F20-B545-EB4BF45363BB}" type="pres">
      <dgm:prSet presAssocID="{7893AE24-8C61-489C-B37E-7DA25A8268FD}" presName="node" presStyleLbl="node1" presStyleIdx="6" presStyleCnt="10">
        <dgm:presLayoutVars>
          <dgm:bulletEnabled val="1"/>
        </dgm:presLayoutVars>
      </dgm:prSet>
      <dgm:spPr/>
    </dgm:pt>
    <dgm:pt modelId="{8A162F80-9E4C-4128-83CC-1C0635418764}" type="pres">
      <dgm:prSet presAssocID="{76AE467D-65F6-40AB-84DF-310F2E29C012}" presName="sibTrans" presStyleCnt="0"/>
      <dgm:spPr/>
    </dgm:pt>
    <dgm:pt modelId="{4AFDB941-3CEE-47A5-8157-C4E8983E17B8}" type="pres">
      <dgm:prSet presAssocID="{00C80541-1A20-4170-82F1-F90391176B94}" presName="node" presStyleLbl="node1" presStyleIdx="7" presStyleCnt="10">
        <dgm:presLayoutVars>
          <dgm:bulletEnabled val="1"/>
        </dgm:presLayoutVars>
      </dgm:prSet>
      <dgm:spPr/>
    </dgm:pt>
    <dgm:pt modelId="{3811BBF9-C2A4-4EB5-A791-4A3A4ACE375E}" type="pres">
      <dgm:prSet presAssocID="{8949E154-2FFC-4F56-A224-F2D6B7690C64}" presName="sibTrans" presStyleCnt="0"/>
      <dgm:spPr/>
    </dgm:pt>
    <dgm:pt modelId="{4ADC4675-114A-40EE-ABF4-A01257CBC454}" type="pres">
      <dgm:prSet presAssocID="{18F771F4-43AF-4D38-B105-6A08CC51D474}" presName="node" presStyleLbl="node1" presStyleIdx="8" presStyleCnt="10">
        <dgm:presLayoutVars>
          <dgm:bulletEnabled val="1"/>
        </dgm:presLayoutVars>
      </dgm:prSet>
      <dgm:spPr/>
    </dgm:pt>
    <dgm:pt modelId="{0B3B0F81-8FB4-4254-B07A-AE93AF3705F4}" type="pres">
      <dgm:prSet presAssocID="{28B8D47A-26B2-43C8-93EA-E0E622F5DEF9}" presName="sibTrans" presStyleCnt="0"/>
      <dgm:spPr/>
    </dgm:pt>
    <dgm:pt modelId="{758FC68A-19D4-4172-8247-10920ADCD37B}" type="pres">
      <dgm:prSet presAssocID="{BEEBA41E-7EAD-4710-83F7-8C4BB61BA0D4}" presName="node" presStyleLbl="node1" presStyleIdx="9" presStyleCnt="10">
        <dgm:presLayoutVars>
          <dgm:bulletEnabled val="1"/>
        </dgm:presLayoutVars>
      </dgm:prSet>
      <dgm:spPr/>
    </dgm:pt>
  </dgm:ptLst>
  <dgm:cxnLst>
    <dgm:cxn modelId="{1A276F18-630F-431C-B9A4-8C0122734B4D}" type="presOf" srcId="{FE62A125-8AED-4D17-B156-170723A210A7}" destId="{36599520-2443-4550-B8EB-E5915CF8667B}" srcOrd="0" destOrd="0" presId="urn:microsoft.com/office/officeart/2005/8/layout/default#1"/>
    <dgm:cxn modelId="{6427ED18-DC9F-49DC-8AEB-8E27F929E554}" srcId="{E358B609-CE12-4823-A84F-7490EC2DA37B}" destId="{FE506835-9F6E-49E3-B57D-9A4377E24636}" srcOrd="3" destOrd="0" parTransId="{432884A1-1E05-4F25-8C5F-284A81CD9FE8}" sibTransId="{A4CAF096-5E1C-4679-ACC1-FFFB18A56A7D}"/>
    <dgm:cxn modelId="{64AA231C-FECA-4F6F-B361-B7D886001824}" type="presOf" srcId="{18F771F4-43AF-4D38-B105-6A08CC51D474}" destId="{4ADC4675-114A-40EE-ABF4-A01257CBC454}" srcOrd="0" destOrd="0" presId="urn:microsoft.com/office/officeart/2005/8/layout/default#1"/>
    <dgm:cxn modelId="{E9825024-04E2-41E8-ACE9-BA44FAAC823A}" srcId="{E358B609-CE12-4823-A84F-7490EC2DA37B}" destId="{1EF3E2F6-19FF-4B18-8351-AAB94958559F}" srcOrd="5" destOrd="0" parTransId="{6B1950A2-78DF-419E-8668-0E623C55C0EF}" sibTransId="{0C26B287-C902-4616-A137-8DA606B9BF1C}"/>
    <dgm:cxn modelId="{898ECF37-B3C0-434A-A6E7-AEBE5879A6B4}" srcId="{E358B609-CE12-4823-A84F-7490EC2DA37B}" destId="{18F771F4-43AF-4D38-B105-6A08CC51D474}" srcOrd="8" destOrd="0" parTransId="{9B78C97C-C2B1-4697-89D6-3CCB989E9839}" sibTransId="{28B8D47A-26B2-43C8-93EA-E0E622F5DEF9}"/>
    <dgm:cxn modelId="{42B5F03F-63C6-44B2-998F-BBD36FED2777}" srcId="{E358B609-CE12-4823-A84F-7490EC2DA37B}" destId="{55B9AAE4-44E0-4D9D-B295-693E36A16D01}" srcOrd="2" destOrd="0" parTransId="{540C37C9-7096-408E-A486-FE3001143ADA}" sibTransId="{0CA02DD9-FC65-4DF5-9E1D-8DB4376CA7FE}"/>
    <dgm:cxn modelId="{B9F46D43-973D-414C-9416-BD07A432A5E1}" type="presOf" srcId="{1EF3E2F6-19FF-4B18-8351-AAB94958559F}" destId="{1F39B59B-2689-4FF3-927C-90F511102E99}" srcOrd="0" destOrd="0" presId="urn:microsoft.com/office/officeart/2005/8/layout/default#1"/>
    <dgm:cxn modelId="{1C8E2077-53CC-4F94-83D4-8D78D4063BCE}" type="presOf" srcId="{55B9AAE4-44E0-4D9D-B295-693E36A16D01}" destId="{ADF0BF9C-A7A0-4DBD-B81E-2CC0F0A49572}" srcOrd="0" destOrd="0" presId="urn:microsoft.com/office/officeart/2005/8/layout/default#1"/>
    <dgm:cxn modelId="{2572C157-1822-4E9F-BAD9-1826590380A9}" type="presOf" srcId="{BEEBA41E-7EAD-4710-83F7-8C4BB61BA0D4}" destId="{758FC68A-19D4-4172-8247-10920ADCD37B}" srcOrd="0" destOrd="0" presId="urn:microsoft.com/office/officeart/2005/8/layout/default#1"/>
    <dgm:cxn modelId="{F1484859-91E1-4DE5-B9E0-A70840686E3C}" srcId="{E358B609-CE12-4823-A84F-7490EC2DA37B}" destId="{43303608-2CC7-4FEC-8CC2-F80658013677}" srcOrd="1" destOrd="0" parTransId="{6235A830-5BB0-4BBF-B017-2F46C0EB36CD}" sibTransId="{A8C9D215-1440-42A6-9543-98DA477D2130}"/>
    <dgm:cxn modelId="{50447289-AC6C-4D68-81AB-3D20001FF04D}" srcId="{E358B609-CE12-4823-A84F-7490EC2DA37B}" destId="{FE62A125-8AED-4D17-B156-170723A210A7}" srcOrd="0" destOrd="0" parTransId="{DBA45FE4-AAFF-46EF-BEBB-62E47839D189}" sibTransId="{9DA9ECCB-752A-4C86-98FB-76F432D62190}"/>
    <dgm:cxn modelId="{029B1B98-99B7-4470-9F3C-224D2B842630}" type="presOf" srcId="{E358B609-CE12-4823-A84F-7490EC2DA37B}" destId="{ED4E9EBF-F722-4D60-962E-A103CC9B8190}" srcOrd="0" destOrd="0" presId="urn:microsoft.com/office/officeart/2005/8/layout/default#1"/>
    <dgm:cxn modelId="{63C3CFAC-EEC5-4CA8-AD0F-00A2AABE7130}" type="presOf" srcId="{00C80541-1A20-4170-82F1-F90391176B94}" destId="{4AFDB941-3CEE-47A5-8157-C4E8983E17B8}" srcOrd="0" destOrd="0" presId="urn:microsoft.com/office/officeart/2005/8/layout/default#1"/>
    <dgm:cxn modelId="{85AF36B2-E8BC-442B-88B9-2885533E5D57}" type="presOf" srcId="{43303608-2CC7-4FEC-8CC2-F80658013677}" destId="{9D7C161A-478F-4E6E-8D2B-5F21B1DCAD95}" srcOrd="0" destOrd="0" presId="urn:microsoft.com/office/officeart/2005/8/layout/default#1"/>
    <dgm:cxn modelId="{7BC270B4-AB25-4447-931D-9B13F6C22C09}" srcId="{E358B609-CE12-4823-A84F-7490EC2DA37B}" destId="{DC7C4A0F-BACD-4A19-8DBB-4A4A6994F2E0}" srcOrd="4" destOrd="0" parTransId="{E33F865C-CAA5-427D-8196-12E594CE84E6}" sibTransId="{64A23ABD-AF14-4F7C-B940-FC7D6C14CEE6}"/>
    <dgm:cxn modelId="{7DE1ADBE-1DBE-44E5-9F6B-699723C8ADD8}" srcId="{E358B609-CE12-4823-A84F-7490EC2DA37B}" destId="{BEEBA41E-7EAD-4710-83F7-8C4BB61BA0D4}" srcOrd="9" destOrd="0" parTransId="{110E9B63-9000-43EA-AAF2-BB672BBB1071}" sibTransId="{52B2B2CD-F463-4802-B459-0CCF0E5C5B16}"/>
    <dgm:cxn modelId="{D57021C0-F5B6-4CA1-A017-9C133441549F}" srcId="{E358B609-CE12-4823-A84F-7490EC2DA37B}" destId="{00C80541-1A20-4170-82F1-F90391176B94}" srcOrd="7" destOrd="0" parTransId="{EAA550B4-974C-4D46-BD20-F976AA26DB91}" sibTransId="{8949E154-2FFC-4F56-A224-F2D6B7690C64}"/>
    <dgm:cxn modelId="{33B560D8-55B8-46A0-8B40-FA92EE502427}" type="presOf" srcId="{DC7C4A0F-BACD-4A19-8DBB-4A4A6994F2E0}" destId="{AAA0719C-A68A-4C2B-8CFD-3CB8528540A1}" srcOrd="0" destOrd="0" presId="urn:microsoft.com/office/officeart/2005/8/layout/default#1"/>
    <dgm:cxn modelId="{FC2B22E7-5AA9-4B86-9E8F-83347F3231DB}" type="presOf" srcId="{FE506835-9F6E-49E3-B57D-9A4377E24636}" destId="{785364E5-B175-4B3D-9F0A-B6EB150AB3BB}" srcOrd="0" destOrd="0" presId="urn:microsoft.com/office/officeart/2005/8/layout/default#1"/>
    <dgm:cxn modelId="{37ECE7EE-205E-42F4-84A6-365D0E759B50}" type="presOf" srcId="{7893AE24-8C61-489C-B37E-7DA25A8268FD}" destId="{EA0FA771-96D6-4F20-B545-EB4BF45363BB}" srcOrd="0" destOrd="0" presId="urn:microsoft.com/office/officeart/2005/8/layout/default#1"/>
    <dgm:cxn modelId="{889E46F4-0484-4799-9F48-FF001296719D}" srcId="{E358B609-CE12-4823-A84F-7490EC2DA37B}" destId="{7893AE24-8C61-489C-B37E-7DA25A8268FD}" srcOrd="6" destOrd="0" parTransId="{9A05D351-E0FC-4B01-BAFC-6CE2FCAA6951}" sibTransId="{76AE467D-65F6-40AB-84DF-310F2E29C012}"/>
    <dgm:cxn modelId="{C7C79F85-69CA-4BD7-B5DD-074E07EF5F2F}" type="presParOf" srcId="{ED4E9EBF-F722-4D60-962E-A103CC9B8190}" destId="{36599520-2443-4550-B8EB-E5915CF8667B}" srcOrd="0" destOrd="0" presId="urn:microsoft.com/office/officeart/2005/8/layout/default#1"/>
    <dgm:cxn modelId="{A9E43B9F-2C8F-438B-9078-DAF70D459DF6}" type="presParOf" srcId="{ED4E9EBF-F722-4D60-962E-A103CC9B8190}" destId="{A574BAB3-75F0-4959-BB9C-C680477F8BE4}" srcOrd="1" destOrd="0" presId="urn:microsoft.com/office/officeart/2005/8/layout/default#1"/>
    <dgm:cxn modelId="{E2CE1DF8-BC95-4909-9540-C020B8262646}" type="presParOf" srcId="{ED4E9EBF-F722-4D60-962E-A103CC9B8190}" destId="{9D7C161A-478F-4E6E-8D2B-5F21B1DCAD95}" srcOrd="2" destOrd="0" presId="urn:microsoft.com/office/officeart/2005/8/layout/default#1"/>
    <dgm:cxn modelId="{3DACCAB3-674E-492A-B51D-ADAEF73CB841}" type="presParOf" srcId="{ED4E9EBF-F722-4D60-962E-A103CC9B8190}" destId="{E0ED71CF-AACC-4B0A-998F-FC3288DF24C4}" srcOrd="3" destOrd="0" presId="urn:microsoft.com/office/officeart/2005/8/layout/default#1"/>
    <dgm:cxn modelId="{3848A5F6-53CC-4DA7-9A56-163234BCA850}" type="presParOf" srcId="{ED4E9EBF-F722-4D60-962E-A103CC9B8190}" destId="{ADF0BF9C-A7A0-4DBD-B81E-2CC0F0A49572}" srcOrd="4" destOrd="0" presId="urn:microsoft.com/office/officeart/2005/8/layout/default#1"/>
    <dgm:cxn modelId="{7C7FA2D5-3F46-4613-A8B0-AB918D8BB9B2}" type="presParOf" srcId="{ED4E9EBF-F722-4D60-962E-A103CC9B8190}" destId="{9F4B468B-CD30-4CDF-9AF6-B99403EC23EA}" srcOrd="5" destOrd="0" presId="urn:microsoft.com/office/officeart/2005/8/layout/default#1"/>
    <dgm:cxn modelId="{DE0BC7F3-09DA-4B3B-B1F6-8E116ED65881}" type="presParOf" srcId="{ED4E9EBF-F722-4D60-962E-A103CC9B8190}" destId="{785364E5-B175-4B3D-9F0A-B6EB150AB3BB}" srcOrd="6" destOrd="0" presId="urn:microsoft.com/office/officeart/2005/8/layout/default#1"/>
    <dgm:cxn modelId="{12E57418-EEF3-4424-B558-E541B1EDAA03}" type="presParOf" srcId="{ED4E9EBF-F722-4D60-962E-A103CC9B8190}" destId="{CC79A7B8-EC50-45CA-AB0C-16347F3FE924}" srcOrd="7" destOrd="0" presId="urn:microsoft.com/office/officeart/2005/8/layout/default#1"/>
    <dgm:cxn modelId="{B89C650D-2286-44B5-A188-B465033EFCC0}" type="presParOf" srcId="{ED4E9EBF-F722-4D60-962E-A103CC9B8190}" destId="{AAA0719C-A68A-4C2B-8CFD-3CB8528540A1}" srcOrd="8" destOrd="0" presId="urn:microsoft.com/office/officeart/2005/8/layout/default#1"/>
    <dgm:cxn modelId="{F43896A2-B50A-43DB-B6A5-E8E26F67DA28}" type="presParOf" srcId="{ED4E9EBF-F722-4D60-962E-A103CC9B8190}" destId="{40F407A6-58A8-4716-AD74-43528E62CE55}" srcOrd="9" destOrd="0" presId="urn:microsoft.com/office/officeart/2005/8/layout/default#1"/>
    <dgm:cxn modelId="{D7E3EE52-2ACB-4D47-A163-BBECF94D08CB}" type="presParOf" srcId="{ED4E9EBF-F722-4D60-962E-A103CC9B8190}" destId="{1F39B59B-2689-4FF3-927C-90F511102E99}" srcOrd="10" destOrd="0" presId="urn:microsoft.com/office/officeart/2005/8/layout/default#1"/>
    <dgm:cxn modelId="{6BAF6FBF-307C-4DE1-92D7-6C652F1479D9}" type="presParOf" srcId="{ED4E9EBF-F722-4D60-962E-A103CC9B8190}" destId="{D2BC8EE5-C05E-4A14-B157-FF2A44B2C060}" srcOrd="11" destOrd="0" presId="urn:microsoft.com/office/officeart/2005/8/layout/default#1"/>
    <dgm:cxn modelId="{15E78526-51C9-4465-9346-52BD236AC48E}" type="presParOf" srcId="{ED4E9EBF-F722-4D60-962E-A103CC9B8190}" destId="{EA0FA771-96D6-4F20-B545-EB4BF45363BB}" srcOrd="12" destOrd="0" presId="urn:microsoft.com/office/officeart/2005/8/layout/default#1"/>
    <dgm:cxn modelId="{316C31D9-7E50-40F9-8E0D-EFE042FB5841}" type="presParOf" srcId="{ED4E9EBF-F722-4D60-962E-A103CC9B8190}" destId="{8A162F80-9E4C-4128-83CC-1C0635418764}" srcOrd="13" destOrd="0" presId="urn:microsoft.com/office/officeart/2005/8/layout/default#1"/>
    <dgm:cxn modelId="{DCC483B9-1C02-4C9F-8865-F334E9694548}" type="presParOf" srcId="{ED4E9EBF-F722-4D60-962E-A103CC9B8190}" destId="{4AFDB941-3CEE-47A5-8157-C4E8983E17B8}" srcOrd="14" destOrd="0" presId="urn:microsoft.com/office/officeart/2005/8/layout/default#1"/>
    <dgm:cxn modelId="{E5510C1C-0987-4532-9A52-B7997C20D7F2}" type="presParOf" srcId="{ED4E9EBF-F722-4D60-962E-A103CC9B8190}" destId="{3811BBF9-C2A4-4EB5-A791-4A3A4ACE375E}" srcOrd="15" destOrd="0" presId="urn:microsoft.com/office/officeart/2005/8/layout/default#1"/>
    <dgm:cxn modelId="{A72ABB11-B964-48F9-B09D-FEBC902E9106}" type="presParOf" srcId="{ED4E9EBF-F722-4D60-962E-A103CC9B8190}" destId="{4ADC4675-114A-40EE-ABF4-A01257CBC454}" srcOrd="16" destOrd="0" presId="urn:microsoft.com/office/officeart/2005/8/layout/default#1"/>
    <dgm:cxn modelId="{855DA1AB-4F49-4BD2-A1DB-141E5E35BA6D}" type="presParOf" srcId="{ED4E9EBF-F722-4D60-962E-A103CC9B8190}" destId="{0B3B0F81-8FB4-4254-B07A-AE93AF3705F4}" srcOrd="17" destOrd="0" presId="urn:microsoft.com/office/officeart/2005/8/layout/default#1"/>
    <dgm:cxn modelId="{1DA0CD69-5C9F-43ED-9E23-007C4239C0A4}" type="presParOf" srcId="{ED4E9EBF-F722-4D60-962E-A103CC9B8190}" destId="{758FC68A-19D4-4172-8247-10920ADCD37B}" srcOrd="18" destOrd="0" presId="urn:microsoft.com/office/officeart/2005/8/layout/default#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E30EF1-3F9F-445B-B7E0-D97F9ADBFA10}" type="doc">
      <dgm:prSet loTypeId="urn:microsoft.com/office/officeart/2005/8/layout/equation1" loCatId="process" qsTypeId="urn:microsoft.com/office/officeart/2005/8/quickstyle/simple1" qsCatId="simple" csTypeId="urn:microsoft.com/office/officeart/2005/8/colors/accent3_2" csCatId="accent3" phldr="1"/>
      <dgm:spPr/>
    </dgm:pt>
    <dgm:pt modelId="{0D81DB6E-4EEC-4AB5-B226-C38A046F63B9}">
      <dgm:prSet phldrT="[Tekst]" custT="1"/>
      <dgm:spPr/>
      <dgm:t>
        <a:bodyPr/>
        <a:lstStyle/>
        <a:p>
          <a:r>
            <a:rPr lang="pl-PL" sz="1200" dirty="0"/>
            <a:t>Poziom wykształcenia</a:t>
          </a:r>
        </a:p>
      </dgm:t>
    </dgm:pt>
    <dgm:pt modelId="{2D2299DE-5BE6-47A1-B092-39F0F41BD0D3}" type="parTrans" cxnId="{70D5BC45-C64A-43E4-9F13-818F804D37D9}">
      <dgm:prSet/>
      <dgm:spPr/>
      <dgm:t>
        <a:bodyPr/>
        <a:lstStyle/>
        <a:p>
          <a:endParaRPr lang="pl-PL" sz="3200"/>
        </a:p>
      </dgm:t>
    </dgm:pt>
    <dgm:pt modelId="{CEC9D002-D8AB-4171-AC26-2FBE1EED0596}" type="sibTrans" cxnId="{70D5BC45-C64A-43E4-9F13-818F804D37D9}">
      <dgm:prSet custT="1"/>
      <dgm:spPr/>
      <dgm:t>
        <a:bodyPr/>
        <a:lstStyle/>
        <a:p>
          <a:endParaRPr lang="pl-PL" sz="1050"/>
        </a:p>
      </dgm:t>
    </dgm:pt>
    <dgm:pt modelId="{E0BBAE26-042A-4DB7-8E53-8EEC7BFBA7D8}">
      <dgm:prSet phldrT="[Tekst]" custT="1"/>
      <dgm:spPr/>
      <dgm:t>
        <a:bodyPr/>
        <a:lstStyle/>
        <a:p>
          <a:r>
            <a:rPr lang="pl-PL" sz="1200" dirty="0"/>
            <a:t>Doświadczenie specjalistyczne</a:t>
          </a:r>
        </a:p>
      </dgm:t>
    </dgm:pt>
    <dgm:pt modelId="{9D0C7BA1-E1A4-4583-83B5-509A74ECFF67}" type="parTrans" cxnId="{606A8957-72B1-49BF-9CEC-5BFBD5B161B9}">
      <dgm:prSet/>
      <dgm:spPr/>
      <dgm:t>
        <a:bodyPr/>
        <a:lstStyle/>
        <a:p>
          <a:endParaRPr lang="pl-PL" sz="3200"/>
        </a:p>
      </dgm:t>
    </dgm:pt>
    <dgm:pt modelId="{A9DD9D60-1488-48A7-9182-BBED73D18024}" type="sibTrans" cxnId="{606A8957-72B1-49BF-9CEC-5BFBD5B161B9}">
      <dgm:prSet custT="1"/>
      <dgm:spPr/>
      <dgm:t>
        <a:bodyPr/>
        <a:lstStyle/>
        <a:p>
          <a:endParaRPr lang="pl-PL" sz="1050"/>
        </a:p>
      </dgm:t>
    </dgm:pt>
    <dgm:pt modelId="{A788C7E4-88F3-42B3-B0BA-82F1A72669D1}">
      <dgm:prSet phldrT="[Tekst]" custT="1"/>
      <dgm:spPr/>
      <dgm:t>
        <a:bodyPr/>
        <a:lstStyle/>
        <a:p>
          <a:r>
            <a:rPr lang="pl-PL" sz="1200" dirty="0"/>
            <a:t>Trener branży HORECA</a:t>
          </a:r>
        </a:p>
      </dgm:t>
    </dgm:pt>
    <dgm:pt modelId="{1B83F59E-2844-4E9F-9290-C59D7395AEAE}" type="parTrans" cxnId="{E4C97F4A-0EEC-4217-B0A2-04F8F66BD74F}">
      <dgm:prSet/>
      <dgm:spPr/>
      <dgm:t>
        <a:bodyPr/>
        <a:lstStyle/>
        <a:p>
          <a:endParaRPr lang="pl-PL" sz="3200"/>
        </a:p>
      </dgm:t>
    </dgm:pt>
    <dgm:pt modelId="{48C48AEA-A9A2-47B2-B54F-703C99FE38ED}" type="sibTrans" cxnId="{E4C97F4A-0EEC-4217-B0A2-04F8F66BD74F}">
      <dgm:prSet/>
      <dgm:spPr/>
      <dgm:t>
        <a:bodyPr/>
        <a:lstStyle/>
        <a:p>
          <a:endParaRPr lang="pl-PL" sz="3200"/>
        </a:p>
      </dgm:t>
    </dgm:pt>
    <dgm:pt modelId="{86B77853-38DB-46FE-918D-7C5F541E5FB7}">
      <dgm:prSet phldrT="[Tekst]" custT="1"/>
      <dgm:spPr/>
      <dgm:t>
        <a:bodyPr/>
        <a:lstStyle/>
        <a:p>
          <a:r>
            <a:rPr lang="pl-PL" sz="1200" dirty="0"/>
            <a:t>Cechy osobowości</a:t>
          </a:r>
        </a:p>
      </dgm:t>
    </dgm:pt>
    <dgm:pt modelId="{F74799D4-90CE-433A-9611-B44FC33D0FFE}" type="parTrans" cxnId="{C9E4B98B-8094-4453-AEB5-B34ADC09F1C5}">
      <dgm:prSet/>
      <dgm:spPr/>
      <dgm:t>
        <a:bodyPr/>
        <a:lstStyle/>
        <a:p>
          <a:endParaRPr lang="pl-PL" sz="3200"/>
        </a:p>
      </dgm:t>
    </dgm:pt>
    <dgm:pt modelId="{6C7862FF-B28D-4F7F-B651-ACC3BD602304}" type="sibTrans" cxnId="{C9E4B98B-8094-4453-AEB5-B34ADC09F1C5}">
      <dgm:prSet custT="1"/>
      <dgm:spPr/>
      <dgm:t>
        <a:bodyPr/>
        <a:lstStyle/>
        <a:p>
          <a:endParaRPr lang="pl-PL" sz="1050"/>
        </a:p>
      </dgm:t>
    </dgm:pt>
    <dgm:pt modelId="{644B3F12-6033-4ABF-90D0-D4072A3A7527}">
      <dgm:prSet phldrT="[Tekst]"/>
      <dgm:spPr/>
      <dgm:t>
        <a:bodyPr/>
        <a:lstStyle/>
        <a:p>
          <a:r>
            <a:rPr lang="pl-PL" dirty="0"/>
            <a:t>Kompetencje trenerskie</a:t>
          </a:r>
        </a:p>
      </dgm:t>
    </dgm:pt>
    <dgm:pt modelId="{817D4F64-A93A-4D43-B5B5-8B9FE76C9158}" type="parTrans" cxnId="{232552D5-3C2E-4D89-8C6E-82D90605BEF4}">
      <dgm:prSet/>
      <dgm:spPr/>
      <dgm:t>
        <a:bodyPr/>
        <a:lstStyle/>
        <a:p>
          <a:endParaRPr lang="pl-PL"/>
        </a:p>
      </dgm:t>
    </dgm:pt>
    <dgm:pt modelId="{4E4658E9-DF14-43E7-8C36-5D8E691C976B}" type="sibTrans" cxnId="{232552D5-3C2E-4D89-8C6E-82D90605BEF4}">
      <dgm:prSet/>
      <dgm:spPr/>
      <dgm:t>
        <a:bodyPr/>
        <a:lstStyle/>
        <a:p>
          <a:endParaRPr lang="pl-PL"/>
        </a:p>
      </dgm:t>
    </dgm:pt>
    <dgm:pt modelId="{EA8ED370-EC79-47C5-96CF-12926957DDD0}" type="pres">
      <dgm:prSet presAssocID="{99E30EF1-3F9F-445B-B7E0-D97F9ADBFA10}" presName="linearFlow" presStyleCnt="0">
        <dgm:presLayoutVars>
          <dgm:dir/>
          <dgm:resizeHandles val="exact"/>
        </dgm:presLayoutVars>
      </dgm:prSet>
      <dgm:spPr/>
    </dgm:pt>
    <dgm:pt modelId="{6A5EA291-9AD0-478E-8032-2C2BC3046651}" type="pres">
      <dgm:prSet presAssocID="{0D81DB6E-4EEC-4AB5-B226-C38A046F63B9}" presName="node" presStyleLbl="node1" presStyleIdx="0" presStyleCnt="5" custScaleX="722656" custScaleY="708427">
        <dgm:presLayoutVars>
          <dgm:bulletEnabled val="1"/>
        </dgm:presLayoutVars>
      </dgm:prSet>
      <dgm:spPr/>
    </dgm:pt>
    <dgm:pt modelId="{62C74D26-BAB1-4C2D-9993-1F30A305F18B}" type="pres">
      <dgm:prSet presAssocID="{CEC9D002-D8AB-4171-AC26-2FBE1EED0596}" presName="spacerL" presStyleCnt="0"/>
      <dgm:spPr/>
    </dgm:pt>
    <dgm:pt modelId="{B60D8B11-C6EA-41BF-942F-B2CDBEB2EE6A}" type="pres">
      <dgm:prSet presAssocID="{CEC9D002-D8AB-4171-AC26-2FBE1EED0596}" presName="sibTrans" presStyleLbl="sibTrans2D1" presStyleIdx="0" presStyleCnt="4"/>
      <dgm:spPr/>
    </dgm:pt>
    <dgm:pt modelId="{B3786E4C-F3B8-49F2-8172-A9D7C5FC27E0}" type="pres">
      <dgm:prSet presAssocID="{CEC9D002-D8AB-4171-AC26-2FBE1EED0596}" presName="spacerR" presStyleCnt="0"/>
      <dgm:spPr/>
    </dgm:pt>
    <dgm:pt modelId="{1BBF4AF3-FF26-43D6-AEE2-FB9F4D0BEA28}" type="pres">
      <dgm:prSet presAssocID="{644B3F12-6033-4ABF-90D0-D4072A3A7527}" presName="node" presStyleLbl="node1" presStyleIdx="1" presStyleCnt="5" custScaleX="722656" custScaleY="708427">
        <dgm:presLayoutVars>
          <dgm:bulletEnabled val="1"/>
        </dgm:presLayoutVars>
      </dgm:prSet>
      <dgm:spPr/>
    </dgm:pt>
    <dgm:pt modelId="{10C76578-FFE0-452A-A4C2-A8173757F806}" type="pres">
      <dgm:prSet presAssocID="{4E4658E9-DF14-43E7-8C36-5D8E691C976B}" presName="spacerL" presStyleCnt="0"/>
      <dgm:spPr/>
    </dgm:pt>
    <dgm:pt modelId="{FA67E128-3EBA-4088-9112-5662A2507757}" type="pres">
      <dgm:prSet presAssocID="{4E4658E9-DF14-43E7-8C36-5D8E691C976B}" presName="sibTrans" presStyleLbl="sibTrans2D1" presStyleIdx="1" presStyleCnt="4"/>
      <dgm:spPr/>
    </dgm:pt>
    <dgm:pt modelId="{5670D319-0B9B-4931-BD28-BD9C33504188}" type="pres">
      <dgm:prSet presAssocID="{4E4658E9-DF14-43E7-8C36-5D8E691C976B}" presName="spacerR" presStyleCnt="0"/>
      <dgm:spPr/>
    </dgm:pt>
    <dgm:pt modelId="{C1125D27-D2F2-4ABE-AA42-35E6F24AB5A8}" type="pres">
      <dgm:prSet presAssocID="{E0BBAE26-042A-4DB7-8E53-8EEC7BFBA7D8}" presName="node" presStyleLbl="node1" presStyleIdx="2" presStyleCnt="5" custScaleX="722656" custScaleY="708427">
        <dgm:presLayoutVars>
          <dgm:bulletEnabled val="1"/>
        </dgm:presLayoutVars>
      </dgm:prSet>
      <dgm:spPr/>
    </dgm:pt>
    <dgm:pt modelId="{33650586-E887-4027-9912-5A4924229463}" type="pres">
      <dgm:prSet presAssocID="{A9DD9D60-1488-48A7-9182-BBED73D18024}" presName="spacerL" presStyleCnt="0"/>
      <dgm:spPr/>
    </dgm:pt>
    <dgm:pt modelId="{1AA38864-F24F-4B8C-AA64-D7BD0652B632}" type="pres">
      <dgm:prSet presAssocID="{A9DD9D60-1488-48A7-9182-BBED73D18024}" presName="sibTrans" presStyleLbl="sibTrans2D1" presStyleIdx="2" presStyleCnt="4"/>
      <dgm:spPr/>
    </dgm:pt>
    <dgm:pt modelId="{E7A05CEB-0A1E-402A-972F-753C45D99617}" type="pres">
      <dgm:prSet presAssocID="{A9DD9D60-1488-48A7-9182-BBED73D18024}" presName="spacerR" presStyleCnt="0"/>
      <dgm:spPr/>
    </dgm:pt>
    <dgm:pt modelId="{D81F5EB2-BD4E-4EF2-95BD-0C0CC1F0AE03}" type="pres">
      <dgm:prSet presAssocID="{86B77853-38DB-46FE-918D-7C5F541E5FB7}" presName="node" presStyleLbl="node1" presStyleIdx="3" presStyleCnt="5" custScaleX="722656" custScaleY="708427">
        <dgm:presLayoutVars>
          <dgm:bulletEnabled val="1"/>
        </dgm:presLayoutVars>
      </dgm:prSet>
      <dgm:spPr/>
    </dgm:pt>
    <dgm:pt modelId="{15D807C2-156B-4F2D-B5D6-D01991F1F620}" type="pres">
      <dgm:prSet presAssocID="{6C7862FF-B28D-4F7F-B651-ACC3BD602304}" presName="spacerL" presStyleCnt="0"/>
      <dgm:spPr/>
    </dgm:pt>
    <dgm:pt modelId="{4C86CBC5-7440-4088-AFDA-38159A54044E}" type="pres">
      <dgm:prSet presAssocID="{6C7862FF-B28D-4F7F-B651-ACC3BD602304}" presName="sibTrans" presStyleLbl="sibTrans2D1" presStyleIdx="3" presStyleCnt="4"/>
      <dgm:spPr/>
    </dgm:pt>
    <dgm:pt modelId="{9B957BF1-922B-45E1-B402-95542538EC55}" type="pres">
      <dgm:prSet presAssocID="{6C7862FF-B28D-4F7F-B651-ACC3BD602304}" presName="spacerR" presStyleCnt="0"/>
      <dgm:spPr/>
    </dgm:pt>
    <dgm:pt modelId="{83EEA029-2AF4-4E62-AF13-A8BB56A51FFF}" type="pres">
      <dgm:prSet presAssocID="{A788C7E4-88F3-42B3-B0BA-82F1A72669D1}" presName="node" presStyleLbl="node1" presStyleIdx="4" presStyleCnt="5" custScaleX="722656" custScaleY="708427">
        <dgm:presLayoutVars>
          <dgm:bulletEnabled val="1"/>
        </dgm:presLayoutVars>
      </dgm:prSet>
      <dgm:spPr/>
    </dgm:pt>
  </dgm:ptLst>
  <dgm:cxnLst>
    <dgm:cxn modelId="{8957280F-E850-4444-8F89-9562BCD7E203}" type="presOf" srcId="{0D81DB6E-4EEC-4AB5-B226-C38A046F63B9}" destId="{6A5EA291-9AD0-478E-8032-2C2BC3046651}" srcOrd="0" destOrd="0" presId="urn:microsoft.com/office/officeart/2005/8/layout/equation1"/>
    <dgm:cxn modelId="{6D675F1B-CB2F-4C9E-A9D3-7EFADC4A15A7}" type="presOf" srcId="{E0BBAE26-042A-4DB7-8E53-8EEC7BFBA7D8}" destId="{C1125D27-D2F2-4ABE-AA42-35E6F24AB5A8}" srcOrd="0" destOrd="0" presId="urn:microsoft.com/office/officeart/2005/8/layout/equation1"/>
    <dgm:cxn modelId="{8AEA491B-56E7-46C3-8BE9-B7AE58BA5B1C}" type="presOf" srcId="{CEC9D002-D8AB-4171-AC26-2FBE1EED0596}" destId="{B60D8B11-C6EA-41BF-942F-B2CDBEB2EE6A}" srcOrd="0" destOrd="0" presId="urn:microsoft.com/office/officeart/2005/8/layout/equation1"/>
    <dgm:cxn modelId="{C0B71C27-1C22-4619-A33A-48305D863CF2}" type="presOf" srcId="{A9DD9D60-1488-48A7-9182-BBED73D18024}" destId="{1AA38864-F24F-4B8C-AA64-D7BD0652B632}" srcOrd="0" destOrd="0" presId="urn:microsoft.com/office/officeart/2005/8/layout/equation1"/>
    <dgm:cxn modelId="{70D5BC45-C64A-43E4-9F13-818F804D37D9}" srcId="{99E30EF1-3F9F-445B-B7E0-D97F9ADBFA10}" destId="{0D81DB6E-4EEC-4AB5-B226-C38A046F63B9}" srcOrd="0" destOrd="0" parTransId="{2D2299DE-5BE6-47A1-B092-39F0F41BD0D3}" sibTransId="{CEC9D002-D8AB-4171-AC26-2FBE1EED0596}"/>
    <dgm:cxn modelId="{14C51C46-33C6-440D-818E-84773DE3F970}" type="presOf" srcId="{86B77853-38DB-46FE-918D-7C5F541E5FB7}" destId="{D81F5EB2-BD4E-4EF2-95BD-0C0CC1F0AE03}" srcOrd="0" destOrd="0" presId="urn:microsoft.com/office/officeart/2005/8/layout/equation1"/>
    <dgm:cxn modelId="{E4C97F4A-0EEC-4217-B0A2-04F8F66BD74F}" srcId="{99E30EF1-3F9F-445B-B7E0-D97F9ADBFA10}" destId="{A788C7E4-88F3-42B3-B0BA-82F1A72669D1}" srcOrd="4" destOrd="0" parTransId="{1B83F59E-2844-4E9F-9290-C59D7395AEAE}" sibTransId="{48C48AEA-A9A2-47B2-B54F-703C99FE38ED}"/>
    <dgm:cxn modelId="{606A8957-72B1-49BF-9CEC-5BFBD5B161B9}" srcId="{99E30EF1-3F9F-445B-B7E0-D97F9ADBFA10}" destId="{E0BBAE26-042A-4DB7-8E53-8EEC7BFBA7D8}" srcOrd="2" destOrd="0" parTransId="{9D0C7BA1-E1A4-4583-83B5-509A74ECFF67}" sibTransId="{A9DD9D60-1488-48A7-9182-BBED73D18024}"/>
    <dgm:cxn modelId="{C9E4B98B-8094-4453-AEB5-B34ADC09F1C5}" srcId="{99E30EF1-3F9F-445B-B7E0-D97F9ADBFA10}" destId="{86B77853-38DB-46FE-918D-7C5F541E5FB7}" srcOrd="3" destOrd="0" parTransId="{F74799D4-90CE-433A-9611-B44FC33D0FFE}" sibTransId="{6C7862FF-B28D-4F7F-B651-ACC3BD602304}"/>
    <dgm:cxn modelId="{983B309C-962A-470A-B5A5-A6C455B15CCB}" type="presOf" srcId="{6C7862FF-B28D-4F7F-B651-ACC3BD602304}" destId="{4C86CBC5-7440-4088-AFDA-38159A54044E}" srcOrd="0" destOrd="0" presId="urn:microsoft.com/office/officeart/2005/8/layout/equation1"/>
    <dgm:cxn modelId="{FDA572A0-CA58-4664-9634-54D8BB6A9DF9}" type="presOf" srcId="{99E30EF1-3F9F-445B-B7E0-D97F9ADBFA10}" destId="{EA8ED370-EC79-47C5-96CF-12926957DDD0}" srcOrd="0" destOrd="0" presId="urn:microsoft.com/office/officeart/2005/8/layout/equation1"/>
    <dgm:cxn modelId="{232552D5-3C2E-4D89-8C6E-82D90605BEF4}" srcId="{99E30EF1-3F9F-445B-B7E0-D97F9ADBFA10}" destId="{644B3F12-6033-4ABF-90D0-D4072A3A7527}" srcOrd="1" destOrd="0" parTransId="{817D4F64-A93A-4D43-B5B5-8B9FE76C9158}" sibTransId="{4E4658E9-DF14-43E7-8C36-5D8E691C976B}"/>
    <dgm:cxn modelId="{1D725AE0-9F6B-42C3-B931-E2D531659626}" type="presOf" srcId="{644B3F12-6033-4ABF-90D0-D4072A3A7527}" destId="{1BBF4AF3-FF26-43D6-AEE2-FB9F4D0BEA28}" srcOrd="0" destOrd="0" presId="urn:microsoft.com/office/officeart/2005/8/layout/equation1"/>
    <dgm:cxn modelId="{DA54C5E9-9E05-447E-90EA-B85FC97DCC28}" type="presOf" srcId="{4E4658E9-DF14-43E7-8C36-5D8E691C976B}" destId="{FA67E128-3EBA-4088-9112-5662A2507757}" srcOrd="0" destOrd="0" presId="urn:microsoft.com/office/officeart/2005/8/layout/equation1"/>
    <dgm:cxn modelId="{E4A0A7F0-E378-4078-B77D-516D4EBC53C7}" type="presOf" srcId="{A788C7E4-88F3-42B3-B0BA-82F1A72669D1}" destId="{83EEA029-2AF4-4E62-AF13-A8BB56A51FFF}" srcOrd="0" destOrd="0" presId="urn:microsoft.com/office/officeart/2005/8/layout/equation1"/>
    <dgm:cxn modelId="{FD2B7E38-BD20-4286-9BED-683DB748A21D}" type="presParOf" srcId="{EA8ED370-EC79-47C5-96CF-12926957DDD0}" destId="{6A5EA291-9AD0-478E-8032-2C2BC3046651}" srcOrd="0" destOrd="0" presId="urn:microsoft.com/office/officeart/2005/8/layout/equation1"/>
    <dgm:cxn modelId="{3C86C5F7-3F03-4956-B259-DAD3D26DCC81}" type="presParOf" srcId="{EA8ED370-EC79-47C5-96CF-12926957DDD0}" destId="{62C74D26-BAB1-4C2D-9993-1F30A305F18B}" srcOrd="1" destOrd="0" presId="urn:microsoft.com/office/officeart/2005/8/layout/equation1"/>
    <dgm:cxn modelId="{CD719643-3802-4B07-A1F2-486FE26A1180}" type="presParOf" srcId="{EA8ED370-EC79-47C5-96CF-12926957DDD0}" destId="{B60D8B11-C6EA-41BF-942F-B2CDBEB2EE6A}" srcOrd="2" destOrd="0" presId="urn:microsoft.com/office/officeart/2005/8/layout/equation1"/>
    <dgm:cxn modelId="{4B4DBC12-E226-4915-8B26-1306C716036A}" type="presParOf" srcId="{EA8ED370-EC79-47C5-96CF-12926957DDD0}" destId="{B3786E4C-F3B8-49F2-8172-A9D7C5FC27E0}" srcOrd="3" destOrd="0" presId="urn:microsoft.com/office/officeart/2005/8/layout/equation1"/>
    <dgm:cxn modelId="{9752F2A3-957E-48FA-9E72-D277EB0F79EB}" type="presParOf" srcId="{EA8ED370-EC79-47C5-96CF-12926957DDD0}" destId="{1BBF4AF3-FF26-43D6-AEE2-FB9F4D0BEA28}" srcOrd="4" destOrd="0" presId="urn:microsoft.com/office/officeart/2005/8/layout/equation1"/>
    <dgm:cxn modelId="{B8915405-293A-425C-9AEB-5449D0EEB02F}" type="presParOf" srcId="{EA8ED370-EC79-47C5-96CF-12926957DDD0}" destId="{10C76578-FFE0-452A-A4C2-A8173757F806}" srcOrd="5" destOrd="0" presId="urn:microsoft.com/office/officeart/2005/8/layout/equation1"/>
    <dgm:cxn modelId="{A4E3CC12-EA87-4A02-9F09-86D533285AF9}" type="presParOf" srcId="{EA8ED370-EC79-47C5-96CF-12926957DDD0}" destId="{FA67E128-3EBA-4088-9112-5662A2507757}" srcOrd="6" destOrd="0" presId="urn:microsoft.com/office/officeart/2005/8/layout/equation1"/>
    <dgm:cxn modelId="{93637BA5-4C57-49F1-9F01-ED0449006EDB}" type="presParOf" srcId="{EA8ED370-EC79-47C5-96CF-12926957DDD0}" destId="{5670D319-0B9B-4931-BD28-BD9C33504188}" srcOrd="7" destOrd="0" presId="urn:microsoft.com/office/officeart/2005/8/layout/equation1"/>
    <dgm:cxn modelId="{16C68FC9-1F86-4916-91B5-E1D54A33AEF1}" type="presParOf" srcId="{EA8ED370-EC79-47C5-96CF-12926957DDD0}" destId="{C1125D27-D2F2-4ABE-AA42-35E6F24AB5A8}" srcOrd="8" destOrd="0" presId="urn:microsoft.com/office/officeart/2005/8/layout/equation1"/>
    <dgm:cxn modelId="{C813DB0F-D835-4526-81A3-B194D7426A1D}" type="presParOf" srcId="{EA8ED370-EC79-47C5-96CF-12926957DDD0}" destId="{33650586-E887-4027-9912-5A4924229463}" srcOrd="9" destOrd="0" presId="urn:microsoft.com/office/officeart/2005/8/layout/equation1"/>
    <dgm:cxn modelId="{13C2A40A-BEA8-4FDC-9B19-5D1711D1C5C1}" type="presParOf" srcId="{EA8ED370-EC79-47C5-96CF-12926957DDD0}" destId="{1AA38864-F24F-4B8C-AA64-D7BD0652B632}" srcOrd="10" destOrd="0" presId="urn:microsoft.com/office/officeart/2005/8/layout/equation1"/>
    <dgm:cxn modelId="{C145A401-E178-44A9-A541-8626C8978030}" type="presParOf" srcId="{EA8ED370-EC79-47C5-96CF-12926957DDD0}" destId="{E7A05CEB-0A1E-402A-972F-753C45D99617}" srcOrd="11" destOrd="0" presId="urn:microsoft.com/office/officeart/2005/8/layout/equation1"/>
    <dgm:cxn modelId="{BA389FA0-B2C8-4B60-BA42-685B39179E5F}" type="presParOf" srcId="{EA8ED370-EC79-47C5-96CF-12926957DDD0}" destId="{D81F5EB2-BD4E-4EF2-95BD-0C0CC1F0AE03}" srcOrd="12" destOrd="0" presId="urn:microsoft.com/office/officeart/2005/8/layout/equation1"/>
    <dgm:cxn modelId="{917E57AF-567B-4F4A-80B7-4484B183907F}" type="presParOf" srcId="{EA8ED370-EC79-47C5-96CF-12926957DDD0}" destId="{15D807C2-156B-4F2D-B5D6-D01991F1F620}" srcOrd="13" destOrd="0" presId="urn:microsoft.com/office/officeart/2005/8/layout/equation1"/>
    <dgm:cxn modelId="{1C8BEE00-23EB-4F99-A73E-35E9DEEDEE5E}" type="presParOf" srcId="{EA8ED370-EC79-47C5-96CF-12926957DDD0}" destId="{4C86CBC5-7440-4088-AFDA-38159A54044E}" srcOrd="14" destOrd="0" presId="urn:microsoft.com/office/officeart/2005/8/layout/equation1"/>
    <dgm:cxn modelId="{776E7DA5-1FAC-4815-8211-A11AB765B545}" type="presParOf" srcId="{EA8ED370-EC79-47C5-96CF-12926957DDD0}" destId="{9B957BF1-922B-45E1-B402-95542538EC55}" srcOrd="15" destOrd="0" presId="urn:microsoft.com/office/officeart/2005/8/layout/equation1"/>
    <dgm:cxn modelId="{F1E5EA3D-130B-4D97-972D-C1CBBAD8BD65}" type="presParOf" srcId="{EA8ED370-EC79-47C5-96CF-12926957DDD0}" destId="{83EEA029-2AF4-4E62-AF13-A8BB56A51FFF}" srcOrd="16" destOrd="0" presId="urn:microsoft.com/office/officeart/2005/8/layout/equation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99520-2443-4550-B8EB-E5915CF8667B}">
      <dsp:nvSpPr>
        <dsp:cNvPr id="0" name=""/>
        <dsp:cNvSpPr/>
      </dsp:nvSpPr>
      <dsp:spPr>
        <a:xfrm>
          <a:off x="2141" y="100761"/>
          <a:ext cx="1159336" cy="6956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/>
            <a:t>KUCHARZ</a:t>
          </a:r>
        </a:p>
      </dsp:txBody>
      <dsp:txXfrm>
        <a:off x="2141" y="100761"/>
        <a:ext cx="1159336" cy="695601"/>
      </dsp:txXfrm>
    </dsp:sp>
    <dsp:sp modelId="{9D7C161A-478F-4E6E-8D2B-5F21B1DCAD95}">
      <dsp:nvSpPr>
        <dsp:cNvPr id="0" name=""/>
        <dsp:cNvSpPr/>
      </dsp:nvSpPr>
      <dsp:spPr>
        <a:xfrm>
          <a:off x="1277410" y="100761"/>
          <a:ext cx="1159336" cy="6956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/>
            <a:t>KELNER</a:t>
          </a:r>
        </a:p>
      </dsp:txBody>
      <dsp:txXfrm>
        <a:off x="1277410" y="100761"/>
        <a:ext cx="1159336" cy="695601"/>
      </dsp:txXfrm>
    </dsp:sp>
    <dsp:sp modelId="{ADF0BF9C-A7A0-4DBD-B81E-2CC0F0A49572}">
      <dsp:nvSpPr>
        <dsp:cNvPr id="0" name=""/>
        <dsp:cNvSpPr/>
      </dsp:nvSpPr>
      <dsp:spPr>
        <a:xfrm>
          <a:off x="2552680" y="100761"/>
          <a:ext cx="1159336" cy="6956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BARMAN</a:t>
          </a:r>
        </a:p>
      </dsp:txBody>
      <dsp:txXfrm>
        <a:off x="2552680" y="100761"/>
        <a:ext cx="1159336" cy="695601"/>
      </dsp:txXfrm>
    </dsp:sp>
    <dsp:sp modelId="{785364E5-B175-4B3D-9F0A-B6EB150AB3BB}">
      <dsp:nvSpPr>
        <dsp:cNvPr id="0" name=""/>
        <dsp:cNvSpPr/>
      </dsp:nvSpPr>
      <dsp:spPr>
        <a:xfrm>
          <a:off x="3827950" y="100761"/>
          <a:ext cx="1159336" cy="6956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/>
            <a:t>POKOJÓWKA </a:t>
          </a:r>
        </a:p>
      </dsp:txBody>
      <dsp:txXfrm>
        <a:off x="3827950" y="100761"/>
        <a:ext cx="1159336" cy="695601"/>
      </dsp:txXfrm>
    </dsp:sp>
    <dsp:sp modelId="{AAA0719C-A68A-4C2B-8CFD-3CB8528540A1}">
      <dsp:nvSpPr>
        <dsp:cNvPr id="0" name=""/>
        <dsp:cNvSpPr/>
      </dsp:nvSpPr>
      <dsp:spPr>
        <a:xfrm>
          <a:off x="5103219" y="100761"/>
          <a:ext cx="1159336" cy="6956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RECEPJONISTA </a:t>
          </a:r>
        </a:p>
      </dsp:txBody>
      <dsp:txXfrm>
        <a:off x="5103219" y="100761"/>
        <a:ext cx="1159336" cy="695601"/>
      </dsp:txXfrm>
    </dsp:sp>
    <dsp:sp modelId="{1F39B59B-2689-4FF3-927C-90F511102E99}">
      <dsp:nvSpPr>
        <dsp:cNvPr id="0" name=""/>
        <dsp:cNvSpPr/>
      </dsp:nvSpPr>
      <dsp:spPr>
        <a:xfrm>
          <a:off x="2141" y="912296"/>
          <a:ext cx="1159336" cy="6956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/>
            <a:t>KIEROWNIK SALI </a:t>
          </a:r>
        </a:p>
      </dsp:txBody>
      <dsp:txXfrm>
        <a:off x="2141" y="912296"/>
        <a:ext cx="1159336" cy="695601"/>
      </dsp:txXfrm>
    </dsp:sp>
    <dsp:sp modelId="{EA0FA771-96D6-4F20-B545-EB4BF45363BB}">
      <dsp:nvSpPr>
        <dsp:cNvPr id="0" name=""/>
        <dsp:cNvSpPr/>
      </dsp:nvSpPr>
      <dsp:spPr>
        <a:xfrm>
          <a:off x="1277410" y="912296"/>
          <a:ext cx="1159336" cy="6956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/>
            <a:t>ZAOPATRZENIOWIEC</a:t>
          </a:r>
        </a:p>
      </dsp:txBody>
      <dsp:txXfrm>
        <a:off x="1277410" y="912296"/>
        <a:ext cx="1159336" cy="695601"/>
      </dsp:txXfrm>
    </dsp:sp>
    <dsp:sp modelId="{4AFDB941-3CEE-47A5-8157-C4E8983E17B8}">
      <dsp:nvSpPr>
        <dsp:cNvPr id="0" name=""/>
        <dsp:cNvSpPr/>
      </dsp:nvSpPr>
      <dsp:spPr>
        <a:xfrm>
          <a:off x="2552680" y="912296"/>
          <a:ext cx="1159336" cy="6956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/>
            <a:t>MENADŻER HORECA</a:t>
          </a:r>
        </a:p>
      </dsp:txBody>
      <dsp:txXfrm>
        <a:off x="2552680" y="912296"/>
        <a:ext cx="1159336" cy="695601"/>
      </dsp:txXfrm>
    </dsp:sp>
    <dsp:sp modelId="{4ADC4675-114A-40EE-ABF4-A01257CBC454}">
      <dsp:nvSpPr>
        <dsp:cNvPr id="0" name=""/>
        <dsp:cNvSpPr/>
      </dsp:nvSpPr>
      <dsp:spPr>
        <a:xfrm>
          <a:off x="3827950" y="912296"/>
          <a:ext cx="1159336" cy="6956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/>
            <a:t>POMOC KUCHENNA</a:t>
          </a:r>
        </a:p>
      </dsp:txBody>
      <dsp:txXfrm>
        <a:off x="3827950" y="912296"/>
        <a:ext cx="1159336" cy="695601"/>
      </dsp:txXfrm>
    </dsp:sp>
    <dsp:sp modelId="{758FC68A-19D4-4172-8247-10920ADCD37B}">
      <dsp:nvSpPr>
        <dsp:cNvPr id="0" name=""/>
        <dsp:cNvSpPr/>
      </dsp:nvSpPr>
      <dsp:spPr>
        <a:xfrm>
          <a:off x="5103219" y="912296"/>
          <a:ext cx="1159336" cy="6956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/>
            <a:t>CONCIERGE</a:t>
          </a:r>
        </a:p>
      </dsp:txBody>
      <dsp:txXfrm>
        <a:off x="5103219" y="912296"/>
        <a:ext cx="1159336" cy="6956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EA291-9AD0-478E-8032-2C2BC3046651}">
      <dsp:nvSpPr>
        <dsp:cNvPr id="0" name=""/>
        <dsp:cNvSpPr/>
      </dsp:nvSpPr>
      <dsp:spPr>
        <a:xfrm>
          <a:off x="21" y="381524"/>
          <a:ext cx="1370703" cy="13437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Poziom wykształcenia</a:t>
          </a:r>
        </a:p>
      </dsp:txBody>
      <dsp:txXfrm>
        <a:off x="200756" y="578306"/>
        <a:ext cx="969233" cy="950150"/>
      </dsp:txXfrm>
    </dsp:sp>
    <dsp:sp modelId="{B60D8B11-C6EA-41BF-942F-B2CDBEB2EE6A}">
      <dsp:nvSpPr>
        <dsp:cNvPr id="0" name=""/>
        <dsp:cNvSpPr/>
      </dsp:nvSpPr>
      <dsp:spPr>
        <a:xfrm>
          <a:off x="1386127" y="998376"/>
          <a:ext cx="110011" cy="110011"/>
        </a:xfrm>
        <a:prstGeom prst="mathPlus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50" kern="1200"/>
        </a:p>
      </dsp:txBody>
      <dsp:txXfrm>
        <a:off x="1400709" y="1040444"/>
        <a:ext cx="80847" cy="25875"/>
      </dsp:txXfrm>
    </dsp:sp>
    <dsp:sp modelId="{1BBF4AF3-FF26-43D6-AEE2-FB9F4D0BEA28}">
      <dsp:nvSpPr>
        <dsp:cNvPr id="0" name=""/>
        <dsp:cNvSpPr/>
      </dsp:nvSpPr>
      <dsp:spPr>
        <a:xfrm>
          <a:off x="1511540" y="381524"/>
          <a:ext cx="1370703" cy="13437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Kompetencje trenerskie</a:t>
          </a:r>
        </a:p>
      </dsp:txBody>
      <dsp:txXfrm>
        <a:off x="1712275" y="578306"/>
        <a:ext cx="969233" cy="950150"/>
      </dsp:txXfrm>
    </dsp:sp>
    <dsp:sp modelId="{FA67E128-3EBA-4088-9112-5662A2507757}">
      <dsp:nvSpPr>
        <dsp:cNvPr id="0" name=""/>
        <dsp:cNvSpPr/>
      </dsp:nvSpPr>
      <dsp:spPr>
        <a:xfrm>
          <a:off x="2897646" y="998376"/>
          <a:ext cx="110011" cy="110011"/>
        </a:xfrm>
        <a:prstGeom prst="mathPlus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912228" y="1040444"/>
        <a:ext cx="80847" cy="25875"/>
      </dsp:txXfrm>
    </dsp:sp>
    <dsp:sp modelId="{C1125D27-D2F2-4ABE-AA42-35E6F24AB5A8}">
      <dsp:nvSpPr>
        <dsp:cNvPr id="0" name=""/>
        <dsp:cNvSpPr/>
      </dsp:nvSpPr>
      <dsp:spPr>
        <a:xfrm>
          <a:off x="3023060" y="381524"/>
          <a:ext cx="1370703" cy="13437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Doświadczenie specjalistyczne</a:t>
          </a:r>
        </a:p>
      </dsp:txBody>
      <dsp:txXfrm>
        <a:off x="3223795" y="578306"/>
        <a:ext cx="969233" cy="950150"/>
      </dsp:txXfrm>
    </dsp:sp>
    <dsp:sp modelId="{1AA38864-F24F-4B8C-AA64-D7BD0652B632}">
      <dsp:nvSpPr>
        <dsp:cNvPr id="0" name=""/>
        <dsp:cNvSpPr/>
      </dsp:nvSpPr>
      <dsp:spPr>
        <a:xfrm>
          <a:off x="4409165" y="998376"/>
          <a:ext cx="110011" cy="110011"/>
        </a:xfrm>
        <a:prstGeom prst="mathPlus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50" kern="1200"/>
        </a:p>
      </dsp:txBody>
      <dsp:txXfrm>
        <a:off x="4423747" y="1040444"/>
        <a:ext cx="80847" cy="25875"/>
      </dsp:txXfrm>
    </dsp:sp>
    <dsp:sp modelId="{D81F5EB2-BD4E-4EF2-95BD-0C0CC1F0AE03}">
      <dsp:nvSpPr>
        <dsp:cNvPr id="0" name=""/>
        <dsp:cNvSpPr/>
      </dsp:nvSpPr>
      <dsp:spPr>
        <a:xfrm>
          <a:off x="4534579" y="381524"/>
          <a:ext cx="1370703" cy="13437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Cechy osobowości</a:t>
          </a:r>
        </a:p>
      </dsp:txBody>
      <dsp:txXfrm>
        <a:off x="4735314" y="578306"/>
        <a:ext cx="969233" cy="950150"/>
      </dsp:txXfrm>
    </dsp:sp>
    <dsp:sp modelId="{4C86CBC5-7440-4088-AFDA-38159A54044E}">
      <dsp:nvSpPr>
        <dsp:cNvPr id="0" name=""/>
        <dsp:cNvSpPr/>
      </dsp:nvSpPr>
      <dsp:spPr>
        <a:xfrm>
          <a:off x="5920684" y="998376"/>
          <a:ext cx="110011" cy="110011"/>
        </a:xfrm>
        <a:prstGeom prst="mathEqual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50" kern="1200"/>
        </a:p>
      </dsp:txBody>
      <dsp:txXfrm>
        <a:off x="5935266" y="1021038"/>
        <a:ext cx="80847" cy="64687"/>
      </dsp:txXfrm>
    </dsp:sp>
    <dsp:sp modelId="{83EEA029-2AF4-4E62-AF13-A8BB56A51FFF}">
      <dsp:nvSpPr>
        <dsp:cNvPr id="0" name=""/>
        <dsp:cNvSpPr/>
      </dsp:nvSpPr>
      <dsp:spPr>
        <a:xfrm>
          <a:off x="6046098" y="381524"/>
          <a:ext cx="1370703" cy="13437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Trener branży HORECA</a:t>
          </a:r>
        </a:p>
      </dsp:txBody>
      <dsp:txXfrm>
        <a:off x="6246833" y="578306"/>
        <a:ext cx="969233" cy="950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AF7E5-4210-4C48-A0D0-EC1913ACD6AD}" type="datetimeFigureOut">
              <a:rPr lang="pl-PL" smtClean="0"/>
              <a:pPr/>
              <a:t>31-03-2019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7A289-46CF-471A-AE8A-4022517D444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7998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3B107-5B22-4092-8CE2-0C2BE9D4E63B}" type="datetimeFigureOut">
              <a:rPr lang="pl-PL" smtClean="0"/>
              <a:pPr/>
              <a:t>31-03-2019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47C06-85B9-4EC0-B1E9-FBE4D42FF3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7059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47C06-85B9-4EC0-B1E9-FBE4D42FF379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3757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47C06-85B9-4EC0-B1E9-FBE4D42FF379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6360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47C06-85B9-4EC0-B1E9-FBE4D42FF379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6891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47C06-85B9-4EC0-B1E9-FBE4D42FF379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333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47C06-85B9-4EC0-B1E9-FBE4D42FF379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7540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47C06-85B9-4EC0-B1E9-FBE4D42FF379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3757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działalności zawodowej trener branży HORECA wykorzystuje przede wszystkim sprzęt komputerowy oraz urządzenia peryferyjne wejściowe i wyjściowe, urządzeń wejścia i wyjścia, </a:t>
            </a:r>
            <a:b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także interfejsy urządzeń peryferyjnych.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Praca trenera branży HORECA  może mieć charakter zarówno zespołowy jak </a:t>
            </a:r>
            <a:b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indywidualny, niezależnie od tego czy jest prowadzona w dużych czy małych firmach, instytucjach czy  placówkach kształcenia zawodowego. Praca w zawodzie odbywa się </a:t>
            </a:r>
            <a:b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reguły w ustalonych godzinach. Trwa zwykle 8 godzin na dobę i wykonywana jest zwykle w ciągu dnia.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przypadku realizacji dużej liczby zleceń przez pracodawcę możliwa jest praca </a:t>
            </a:r>
            <a:b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godzinach nadliczbowych oraz w dni wolne od pracy (co związane jest ze specyfiką branży HORECA, choć branżowo czas szkoleniowy raczej nie jest wyznaczany w weekendy – jako momenty największego ruchu turystycznego).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Trener branży HORECA może także prowadzić własną działalność gospodarczą, dostarczając dedykowane rozwiązania samodzielnie.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47C06-85B9-4EC0-B1E9-FBE4D42FF379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2969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47C06-85B9-4EC0-B1E9-FBE4D42FF379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3753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sz="1200" dirty="0"/>
              <a:t>Trener branży HORECA poprzez zadania zawodowe musi uwzględnić </a:t>
            </a:r>
            <a:r>
              <a:rPr lang="pl-PL" sz="1200" b="1" dirty="0"/>
              <a:t>specyfikę branży</a:t>
            </a:r>
            <a:r>
              <a:rPr lang="pl-PL" sz="1200" dirty="0"/>
              <a:t>, dla której dedykuje rozwiązania. Ważne jest więc </a:t>
            </a:r>
            <a:r>
              <a:rPr lang="pl-PL" sz="1200" b="1" dirty="0"/>
              <a:t>stałe monitorowanie sektora hotelarsko- gastronomicznego </a:t>
            </a:r>
            <a:r>
              <a:rPr lang="pl-PL" sz="1200" dirty="0"/>
              <a:t>zarówno pod katem oczekiwań i potrzeb pracodawców, jak i specyficznych wymagań pracowników. </a:t>
            </a:r>
          </a:p>
          <a:p>
            <a:pPr algn="just"/>
            <a:endParaRPr lang="pl-PL" sz="1200" dirty="0"/>
          </a:p>
          <a:p>
            <a:pPr algn="just"/>
            <a:r>
              <a:rPr lang="pl-PL" sz="1200" dirty="0"/>
              <a:t>Kluczowa jest również </a:t>
            </a:r>
            <a:r>
              <a:rPr lang="pl-PL" sz="1200" b="1" dirty="0"/>
              <a:t>identyfikacja specyficznej dynamiki dla danego stanowiska</a:t>
            </a:r>
            <a:r>
              <a:rPr lang="pl-PL" sz="1200" dirty="0"/>
              <a:t>. Dogłębna analiza pozwoli na przedstawienie oferty i narzędzi odpowiadających możliwością danej grupy w zakresie przyswojenia danej wiedzy i umiejętności w sposób przyjazny i przejrzysty. </a:t>
            </a:r>
          </a:p>
          <a:p>
            <a:pPr algn="just"/>
            <a:endParaRPr lang="pl-PL" sz="1200" dirty="0"/>
          </a:p>
          <a:p>
            <a:pPr algn="just"/>
            <a:r>
              <a:rPr lang="pl-PL" sz="1200" dirty="0"/>
              <a:t>Niezwykle istotne jest także </a:t>
            </a:r>
            <a:r>
              <a:rPr lang="pl-PL" sz="1200" b="1" dirty="0"/>
              <a:t>rozumienie kompetencji branżowych </a:t>
            </a:r>
            <a:r>
              <a:rPr lang="pl-PL" sz="1200" dirty="0"/>
              <a:t>danej grupy. Brak znajomości rynku gastronomicznego i hotelarskiego może powodować błędnie określane niskie kompetencje i potrzebę ich kształcenia. </a:t>
            </a:r>
          </a:p>
          <a:p>
            <a:pPr algn="just"/>
            <a:endParaRPr lang="pl-PL" sz="1200" dirty="0"/>
          </a:p>
          <a:p>
            <a:pPr algn="just"/>
            <a:r>
              <a:rPr lang="pl-PL" sz="1200" dirty="0"/>
              <a:t>Przede wszystkim więc powinien </a:t>
            </a:r>
            <a:r>
              <a:rPr lang="pl-PL" sz="1200" b="1" dirty="0"/>
              <a:t>znać branże </a:t>
            </a:r>
            <a:r>
              <a:rPr lang="pl-PL" sz="1200" dirty="0"/>
              <a:t>i być takim </a:t>
            </a:r>
            <a:r>
              <a:rPr lang="pl-PL" sz="1200" b="1" dirty="0" err="1"/>
              <a:t>coachem</a:t>
            </a:r>
            <a:r>
              <a:rPr lang="pl-PL" sz="1200" b="1" dirty="0"/>
              <a:t>, który potrafi zmotywować </a:t>
            </a:r>
            <a:r>
              <a:rPr lang="pl-PL" sz="1200" dirty="0"/>
              <a:t>i </a:t>
            </a:r>
            <a:r>
              <a:rPr lang="pl-PL" sz="1200" b="1" dirty="0"/>
              <a:t>nadać kierunek rozwoju danej osoby </a:t>
            </a:r>
            <a:r>
              <a:rPr lang="pl-PL" sz="1200" dirty="0"/>
              <a:t>osadzonej w HORECA.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47C06-85B9-4EC0-B1E9-FBE4D42FF379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2524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47C06-85B9-4EC0-B1E9-FBE4D42FF379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3195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47C06-85B9-4EC0-B1E9-FBE4D42FF379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8176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47C06-85B9-4EC0-B1E9-FBE4D42FF379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9104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47C06-85B9-4EC0-B1E9-FBE4D42FF379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257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10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e tekstowe 16"/>
          <p:cNvSpPr txBox="1"/>
          <p:nvPr userDrawn="1"/>
        </p:nvSpPr>
        <p:spPr>
          <a:xfrm>
            <a:off x="1403648" y="2733768"/>
            <a:ext cx="1273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dirty="0">
              <a:latin typeface="Akrobat" pitchFamily="50" charset="-18"/>
            </a:endParaRPr>
          </a:p>
        </p:txBody>
      </p:sp>
      <p:pic>
        <p:nvPicPr>
          <p:cNvPr id="20" name="Obraz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88" y="4493627"/>
            <a:ext cx="1266656" cy="373999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1" r="19171"/>
          <a:stretch/>
        </p:blipFill>
        <p:spPr>
          <a:xfrm>
            <a:off x="1031813" y="-22687"/>
            <a:ext cx="2400544" cy="2400544"/>
          </a:xfrm>
          <a:prstGeom prst="rect">
            <a:avLst/>
          </a:prstGeom>
        </p:spPr>
      </p:pic>
      <p:sp>
        <p:nvSpPr>
          <p:cNvPr id="22" name="Prostokąt 21"/>
          <p:cNvSpPr/>
          <p:nvPr userDrawn="1"/>
        </p:nvSpPr>
        <p:spPr>
          <a:xfrm>
            <a:off x="3432357" y="-22688"/>
            <a:ext cx="1031813" cy="1031813"/>
          </a:xfrm>
          <a:prstGeom prst="rect">
            <a:avLst/>
          </a:prstGeom>
          <a:solidFill>
            <a:srgbClr val="EF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/>
          <p:cNvSpPr/>
          <p:nvPr userDrawn="1"/>
        </p:nvSpPr>
        <p:spPr>
          <a:xfrm>
            <a:off x="2400544" y="-22689"/>
            <a:ext cx="1031813" cy="1031813"/>
          </a:xfrm>
          <a:prstGeom prst="rect">
            <a:avLst/>
          </a:prstGeom>
          <a:solidFill>
            <a:srgbClr val="EF7D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 userDrawn="1"/>
        </p:nvSpPr>
        <p:spPr>
          <a:xfrm>
            <a:off x="0" y="1346044"/>
            <a:ext cx="1031813" cy="1031813"/>
          </a:xfrm>
          <a:prstGeom prst="rect">
            <a:avLst/>
          </a:prstGeom>
          <a:solidFill>
            <a:srgbClr val="F7A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/>
          <p:cNvSpPr/>
          <p:nvPr userDrawn="1"/>
        </p:nvSpPr>
        <p:spPr>
          <a:xfrm>
            <a:off x="8112187" y="2710889"/>
            <a:ext cx="1031813" cy="1031813"/>
          </a:xfrm>
          <a:prstGeom prst="rect">
            <a:avLst/>
          </a:prstGeom>
          <a:solidFill>
            <a:srgbClr val="F7A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5086930-11A7-4CA6-82E5-6298A88C37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357" y="4494498"/>
            <a:ext cx="793526" cy="392796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3DBADB04-7541-4C0B-AEFD-0C35FE6AF1F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494498"/>
            <a:ext cx="390626" cy="392796"/>
          </a:xfrm>
          <a:prstGeom prst="rect">
            <a:avLst/>
          </a:prstGeom>
        </p:spPr>
      </p:pic>
      <p:pic>
        <p:nvPicPr>
          <p:cNvPr id="14" name="Picture 2" descr="https://mediaprocessor.websimages.com/fit/1920x1920/www.ukspot-ltd.com/medium-5.png">
            <a:extLst>
              <a:ext uri="{FF2B5EF4-FFF2-40B4-BE49-F238E27FC236}">
                <a16:creationId xmlns:a16="http://schemas.microsoft.com/office/drawing/2014/main" id="{E979AC3F-9246-4EC7-B1F0-069E0384BE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230" y="4493627"/>
            <a:ext cx="442736" cy="47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92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6EA0-278D-49B6-ACE0-DDF3E5A0211E}" type="datetimeFigureOut">
              <a:rPr lang="pl-PL" smtClean="0"/>
              <a:pPr/>
              <a:t>31-03-2019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B8D9-9523-467B-BF47-446D7C75B6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16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6EA0-278D-49B6-ACE0-DDF3E5A0211E}" type="datetimeFigureOut">
              <a:rPr lang="pl-PL" smtClean="0"/>
              <a:pPr/>
              <a:t>31-03-2019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B8D9-9523-467B-BF47-446D7C75B6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440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827584" y="1977684"/>
            <a:ext cx="91264" cy="497617"/>
          </a:xfrm>
          <a:prstGeom prst="rect">
            <a:avLst/>
          </a:prstGeom>
          <a:solidFill>
            <a:srgbClr val="F7A823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Elipsa 3"/>
          <p:cNvSpPr/>
          <p:nvPr userDrawn="1"/>
        </p:nvSpPr>
        <p:spPr>
          <a:xfrm>
            <a:off x="8380712" y="4535668"/>
            <a:ext cx="348124" cy="348124"/>
          </a:xfrm>
          <a:prstGeom prst="ellipse">
            <a:avLst/>
          </a:prstGeom>
          <a:solidFill>
            <a:srgbClr val="F7A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53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a 5"/>
          <p:cNvSpPr/>
          <p:nvPr userDrawn="1"/>
        </p:nvSpPr>
        <p:spPr>
          <a:xfrm>
            <a:off x="8380712" y="4535668"/>
            <a:ext cx="348124" cy="348124"/>
          </a:xfrm>
          <a:prstGeom prst="ellipse">
            <a:avLst/>
          </a:prstGeom>
          <a:solidFill>
            <a:srgbClr val="F7A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" t="34367" r="-111" b="34367"/>
          <a:stretch/>
        </p:blipFill>
        <p:spPr>
          <a:xfrm>
            <a:off x="1230833" y="1731490"/>
            <a:ext cx="2649062" cy="1240080"/>
          </a:xfrm>
          <a:prstGeom prst="rect">
            <a:avLst/>
          </a:prstGeom>
        </p:spPr>
      </p:pic>
      <p:sp>
        <p:nvSpPr>
          <p:cNvPr id="15" name="Prostokąt 14"/>
          <p:cNvSpPr/>
          <p:nvPr userDrawn="1"/>
        </p:nvSpPr>
        <p:spPr>
          <a:xfrm>
            <a:off x="3864187" y="1731493"/>
            <a:ext cx="1240080" cy="1240080"/>
          </a:xfrm>
          <a:prstGeom prst="rect">
            <a:avLst/>
          </a:prstGeom>
          <a:solidFill>
            <a:srgbClr val="EF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 userDrawn="1"/>
        </p:nvSpPr>
        <p:spPr>
          <a:xfrm>
            <a:off x="2639815" y="1731493"/>
            <a:ext cx="1240080" cy="1240080"/>
          </a:xfrm>
          <a:prstGeom prst="rect">
            <a:avLst/>
          </a:prstGeom>
          <a:solidFill>
            <a:srgbClr val="EF7D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0663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12"/>
          <a:stretch/>
        </p:blipFill>
        <p:spPr>
          <a:xfrm>
            <a:off x="1230833" y="1734007"/>
            <a:ext cx="2633354" cy="2472234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>
            <a:off x="0" y="3100839"/>
            <a:ext cx="1230833" cy="1105402"/>
          </a:xfrm>
          <a:prstGeom prst="rect">
            <a:avLst/>
          </a:prstGeom>
          <a:solidFill>
            <a:srgbClr val="F7A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 userDrawn="1"/>
        </p:nvSpPr>
        <p:spPr>
          <a:xfrm>
            <a:off x="8380712" y="4535668"/>
            <a:ext cx="348124" cy="348124"/>
          </a:xfrm>
          <a:prstGeom prst="ellipse">
            <a:avLst/>
          </a:prstGeom>
          <a:solidFill>
            <a:srgbClr val="F7A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 userDrawn="1"/>
        </p:nvSpPr>
        <p:spPr>
          <a:xfrm>
            <a:off x="3864187" y="1731493"/>
            <a:ext cx="1240080" cy="1240080"/>
          </a:xfrm>
          <a:prstGeom prst="rect">
            <a:avLst/>
          </a:prstGeom>
          <a:solidFill>
            <a:srgbClr val="EF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 userDrawn="1"/>
        </p:nvSpPr>
        <p:spPr>
          <a:xfrm>
            <a:off x="2639815" y="1731493"/>
            <a:ext cx="1240080" cy="1240080"/>
          </a:xfrm>
          <a:prstGeom prst="rect">
            <a:avLst/>
          </a:prstGeom>
          <a:solidFill>
            <a:srgbClr val="EF7D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580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1" b="22568"/>
          <a:stretch/>
        </p:blipFill>
        <p:spPr>
          <a:xfrm>
            <a:off x="1026482" y="-16432"/>
            <a:ext cx="2405875" cy="2405875"/>
          </a:xfrm>
          <a:prstGeom prst="rect">
            <a:avLst/>
          </a:prstGeom>
        </p:spPr>
      </p:pic>
      <p:sp>
        <p:nvSpPr>
          <p:cNvPr id="21" name="Prostokąt 20"/>
          <p:cNvSpPr/>
          <p:nvPr userDrawn="1"/>
        </p:nvSpPr>
        <p:spPr>
          <a:xfrm>
            <a:off x="3432357" y="-22688"/>
            <a:ext cx="1031813" cy="1031813"/>
          </a:xfrm>
          <a:prstGeom prst="rect">
            <a:avLst/>
          </a:prstGeom>
          <a:solidFill>
            <a:srgbClr val="EF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/>
          <p:cNvSpPr/>
          <p:nvPr userDrawn="1"/>
        </p:nvSpPr>
        <p:spPr>
          <a:xfrm>
            <a:off x="2400544" y="-22689"/>
            <a:ext cx="1031813" cy="1031813"/>
          </a:xfrm>
          <a:prstGeom prst="rect">
            <a:avLst/>
          </a:prstGeom>
          <a:solidFill>
            <a:srgbClr val="EF7D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 26"/>
          <p:cNvSpPr/>
          <p:nvPr userDrawn="1"/>
        </p:nvSpPr>
        <p:spPr>
          <a:xfrm>
            <a:off x="-5331" y="1357629"/>
            <a:ext cx="1031813" cy="1031813"/>
          </a:xfrm>
          <a:prstGeom prst="rect">
            <a:avLst/>
          </a:prstGeom>
          <a:solidFill>
            <a:srgbClr val="F7A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rostokąt 27"/>
          <p:cNvSpPr/>
          <p:nvPr userDrawn="1"/>
        </p:nvSpPr>
        <p:spPr>
          <a:xfrm>
            <a:off x="8112187" y="2710889"/>
            <a:ext cx="1031813" cy="1031813"/>
          </a:xfrm>
          <a:prstGeom prst="rect">
            <a:avLst/>
          </a:prstGeom>
          <a:solidFill>
            <a:srgbClr val="F7A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4" name="Obraz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357" y="4494498"/>
            <a:ext cx="793526" cy="392796"/>
          </a:xfrm>
          <a:prstGeom prst="rect">
            <a:avLst/>
          </a:prstGeom>
        </p:spPr>
      </p:pic>
      <p:pic>
        <p:nvPicPr>
          <p:cNvPr id="35" name="Obraz 3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513425"/>
            <a:ext cx="808973" cy="373869"/>
          </a:xfrm>
          <a:prstGeom prst="rect">
            <a:avLst/>
          </a:prstGeom>
        </p:spPr>
      </p:pic>
      <p:pic>
        <p:nvPicPr>
          <p:cNvPr id="36" name="Obraz 3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494498"/>
            <a:ext cx="390626" cy="392796"/>
          </a:xfrm>
          <a:prstGeom prst="rect">
            <a:avLst/>
          </a:prstGeom>
        </p:spPr>
      </p:pic>
      <p:pic>
        <p:nvPicPr>
          <p:cNvPr id="37" name="Obraz 3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41" y="4493626"/>
            <a:ext cx="1266656" cy="37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92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a 2"/>
          <p:cNvSpPr/>
          <p:nvPr userDrawn="1"/>
        </p:nvSpPr>
        <p:spPr>
          <a:xfrm>
            <a:off x="8380712" y="4535668"/>
            <a:ext cx="348124" cy="348124"/>
          </a:xfrm>
          <a:prstGeom prst="ellipse">
            <a:avLst/>
          </a:prstGeom>
          <a:solidFill>
            <a:srgbClr val="F7A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48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50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6EA0-278D-49B6-ACE0-DDF3E5A0211E}" type="datetimeFigureOut">
              <a:rPr lang="pl-PL" smtClean="0"/>
              <a:pPr/>
              <a:t>31-03-2019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B8D9-9523-467B-BF47-446D7C75B6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669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6EA0-278D-49B6-ACE0-DDF3E5A0211E}" type="datetimeFigureOut">
              <a:rPr lang="pl-PL" smtClean="0"/>
              <a:pPr/>
              <a:t>31-03-2019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B8D9-9523-467B-BF47-446D7C75B6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1257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E6EA0-278D-49B6-ACE0-DDF3E5A0211E}" type="datetimeFigureOut">
              <a:rPr lang="pl-PL" smtClean="0"/>
              <a:pPr/>
              <a:t>31-03-2019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1B8D9-9523-467B-BF47-446D7C75B6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793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ytuł 1"/>
          <p:cNvSpPr txBox="1">
            <a:spLocks/>
          </p:cNvSpPr>
          <p:nvPr/>
        </p:nvSpPr>
        <p:spPr>
          <a:xfrm>
            <a:off x="971600" y="3165715"/>
            <a:ext cx="6094834" cy="825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pl-PL" sz="7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TRENER KADR SEKTORA TURYSTYCZNEGO</a:t>
            </a:r>
            <a:br>
              <a:rPr lang="pl-PL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</a:br>
            <a:endParaRPr lang="pl-PL" sz="4000" dirty="0">
              <a:solidFill>
                <a:schemeClr val="tx1">
                  <a:lumMod val="75000"/>
                  <a:lumOff val="2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978736" y="2895685"/>
            <a:ext cx="1721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czerwiec 2018</a:t>
            </a:r>
          </a:p>
        </p:txBody>
      </p:sp>
    </p:spTree>
    <p:extLst>
      <p:ext uri="{BB962C8B-B14F-4D97-AF65-F5344CB8AC3E}">
        <p14:creationId xmlns:p14="http://schemas.microsoft.com/office/powerpoint/2010/main" val="1513198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7C9CA483-187C-44B2-939D-63039D4AD741}"/>
              </a:ext>
            </a:extLst>
          </p:cNvPr>
          <p:cNvSpPr/>
          <p:nvPr/>
        </p:nvSpPr>
        <p:spPr>
          <a:xfrm>
            <a:off x="1047412" y="1858507"/>
            <a:ext cx="7128792" cy="2166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Osoba zatrudniona w charakterze trenera branży HORECA podejmuje obowiązki należące zwykle do </a:t>
            </a:r>
            <a:r>
              <a:rPr lang="pl-PL" sz="1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kilku specjalistów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takich jak chociażby: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specjalistów do spraw szkoleń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analiza luk kompetencyjnych, stworzenie programu ramowego szkoleń;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trenera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tworzenie materiałów merytorycznych, dobór środków i narzędziu edukacyjnych, prowadzenie szkolenia i ewaluacja uczestników;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dydaktyków multimedialnych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dobór innowacyjnych form kształcenia przez całe życie dla pracowników branży HORECA – multimedia.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47DD7781-853B-49BB-9417-5FDD62B17DD6}"/>
              </a:ext>
            </a:extLst>
          </p:cNvPr>
          <p:cNvSpPr/>
          <p:nvPr/>
        </p:nvSpPr>
        <p:spPr>
          <a:xfrm>
            <a:off x="1047412" y="3507854"/>
            <a:ext cx="7128792" cy="543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pl-PL" sz="1400" dirty="0"/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8ADE45F-4571-4C7E-BCA8-50B648773D84}"/>
              </a:ext>
            </a:extLst>
          </p:cNvPr>
          <p:cNvSpPr txBox="1"/>
          <p:nvPr/>
        </p:nvSpPr>
        <p:spPr>
          <a:xfrm>
            <a:off x="1110736" y="653129"/>
            <a:ext cx="4541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EF7D00"/>
                </a:solidFill>
                <a:latin typeface="Akrobat Black" pitchFamily="50" charset="-18"/>
              </a:rPr>
              <a:t>Sposoby wykonywania pracy</a:t>
            </a:r>
          </a:p>
        </p:txBody>
      </p:sp>
    </p:spTree>
    <p:extLst>
      <p:ext uri="{BB962C8B-B14F-4D97-AF65-F5344CB8AC3E}">
        <p14:creationId xmlns:p14="http://schemas.microsoft.com/office/powerpoint/2010/main" val="2508767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D8E25C5-0FF3-41D7-8B33-541878B677D1}"/>
              </a:ext>
            </a:extLst>
          </p:cNvPr>
          <p:cNvSpPr/>
          <p:nvPr/>
        </p:nvSpPr>
        <p:spPr>
          <a:xfrm>
            <a:off x="1110736" y="1250045"/>
            <a:ext cx="5405480" cy="3539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Z1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Identyfikowanie, analizowanie i diagnoza potrzeb szkoleniowych pracowników z branży HORECA.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Z2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Projektowanie rozwiązań szkoleniowych odpowiadających potrzebom danej grupy zawodowej. 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Z3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Opracowanie obudowy dydaktycznej do realizacji okre</a:t>
            </a:r>
            <a:r>
              <a:rPr lang="pl-PL" sz="1400" dirty="0"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ś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lonego programu szkolenia dla pracowników bran</a:t>
            </a:r>
            <a:r>
              <a:rPr lang="pl-PL" sz="1400" dirty="0"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ż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HORECA.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Z4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Realizacja szkolenia zawodowego dla branży HORECA. 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Z5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Ewaluacja procesu szkolenia.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Z6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Dokumentowanie procesu szkolenia zgodnie z przyjętymi procedurami i potrzebami klienta.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Z7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Analiza i ocena kompetencji na podstawie doświadczeń szkoleniowych.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Z8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Prowadzenie procesów doradczych i formułowanie rekomendacji.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Z9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Prowadzenie rozmów ze zleceniodawcą, przejrzyste komunikowanie zakresu wykonywanych usług i działań niezbędnych przy ich realizacji.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EEA9163-6F2A-4102-AC9B-1B3B9A93E8B2}"/>
              </a:ext>
            </a:extLst>
          </p:cNvPr>
          <p:cNvSpPr txBox="1"/>
          <p:nvPr/>
        </p:nvSpPr>
        <p:spPr>
          <a:xfrm>
            <a:off x="1110736" y="653129"/>
            <a:ext cx="4541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EF7D00"/>
                </a:solidFill>
                <a:latin typeface="Akrobat Black" pitchFamily="50" charset="-18"/>
              </a:rPr>
              <a:t>Zadania zawodowe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9FA31963-557F-4B80-93F4-C35FB69785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027" y="1005914"/>
            <a:ext cx="1840436" cy="1228491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E8B5DF9E-3703-45C7-87D5-D9BCC8BF27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6"/>
          <a:stretch/>
        </p:blipFill>
        <p:spPr>
          <a:xfrm>
            <a:off x="6970027" y="3592165"/>
            <a:ext cx="1850445" cy="1276662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46F9BC63-BCFC-4CDD-8FC1-57D9628494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027" y="2308467"/>
            <a:ext cx="1840436" cy="1226190"/>
          </a:xfrm>
          <a:prstGeom prst="rect">
            <a:avLst/>
          </a:prstGeom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DF78CE9F-57B2-454B-AFEE-36FA4A08568C}"/>
              </a:ext>
            </a:extLst>
          </p:cNvPr>
          <p:cNvSpPr/>
          <p:nvPr/>
        </p:nvSpPr>
        <p:spPr>
          <a:xfrm>
            <a:off x="7921322" y="2308467"/>
            <a:ext cx="888777" cy="895608"/>
          </a:xfrm>
          <a:prstGeom prst="rect">
            <a:avLst/>
          </a:prstGeom>
          <a:solidFill>
            <a:schemeClr val="accent3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81603C27-697D-43CE-A633-B2A146896E68}"/>
              </a:ext>
            </a:extLst>
          </p:cNvPr>
          <p:cNvSpPr/>
          <p:nvPr/>
        </p:nvSpPr>
        <p:spPr>
          <a:xfrm>
            <a:off x="6970026" y="1002149"/>
            <a:ext cx="951295" cy="988181"/>
          </a:xfrm>
          <a:prstGeom prst="rect">
            <a:avLst/>
          </a:prstGeom>
          <a:solidFill>
            <a:srgbClr val="EF7D00">
              <a:alpha val="62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6D411BCE-539B-4FE1-B5FE-31E03180065C}"/>
              </a:ext>
            </a:extLst>
          </p:cNvPr>
          <p:cNvSpPr/>
          <p:nvPr/>
        </p:nvSpPr>
        <p:spPr>
          <a:xfrm>
            <a:off x="6970027" y="4222952"/>
            <a:ext cx="648072" cy="653054"/>
          </a:xfrm>
          <a:prstGeom prst="rect">
            <a:avLst/>
          </a:prstGeom>
          <a:solidFill>
            <a:srgbClr val="EF7D00">
              <a:alpha val="62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5833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D8E25C5-0FF3-41D7-8B33-541878B677D1}"/>
              </a:ext>
            </a:extLst>
          </p:cNvPr>
          <p:cNvSpPr/>
          <p:nvPr/>
        </p:nvSpPr>
        <p:spPr>
          <a:xfrm>
            <a:off x="1110736" y="1889998"/>
            <a:ext cx="7277688" cy="146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Opis trenera branży HORECA zakłada, że nabędzie on kluczowe kompetencje do wykonywania zadań zawodowych niezależnie od zawodu, w którym się będzie specjalizował. Jednak specyfika branży HORECA i stanowisk w nich występujących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wymaga od trenera dużej wiedzy związanej </a:t>
            </a:r>
            <a:b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danym zawodem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Aby być wiarygodnym dla osób, które szkoli, musi mieć zaawansowane umiejętności z danej dziedziny. Główny nacisk w tej branży jest stawiany na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umiejętności praktyczne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01BD4A81-E5A2-4032-AB5C-B6142D5FF423}"/>
              </a:ext>
            </a:extLst>
          </p:cNvPr>
          <p:cNvSpPr/>
          <p:nvPr/>
        </p:nvSpPr>
        <p:spPr>
          <a:xfrm>
            <a:off x="2123728" y="3478317"/>
            <a:ext cx="5400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potrzeby niniejszego projektu wybrano trzy zawody, w których trener branży HORECA może dostarczać sprofilowanych szkoleń i kursów:</a:t>
            </a:r>
            <a:endParaRPr lang="pl-PL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trener branży HORECA dla </a:t>
            </a:r>
            <a:r>
              <a:rPr lang="pl-PL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kucharzy</a:t>
            </a: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pl-PL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trener branży HORECA dla </a:t>
            </a:r>
            <a:r>
              <a:rPr lang="pl-PL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kelnerów</a:t>
            </a: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pl-PL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trener branży HORECA dla </a:t>
            </a:r>
            <a:r>
              <a:rPr lang="pl-PL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barmanów/ </a:t>
            </a:r>
            <a:r>
              <a:rPr lang="pl-PL" sz="1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baristów</a:t>
            </a:r>
            <a:r>
              <a:rPr lang="pl-PL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pl-PL" sz="1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sommalierów</a:t>
            </a: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pl-PL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E27FF16-DFA6-46AC-A6D2-E4EB271D9F23}"/>
              </a:ext>
            </a:extLst>
          </p:cNvPr>
          <p:cNvSpPr/>
          <p:nvPr/>
        </p:nvSpPr>
        <p:spPr>
          <a:xfrm>
            <a:off x="1110736" y="3469025"/>
            <a:ext cx="973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EF7D00"/>
                </a:solidFill>
              </a:rPr>
              <a:t>Zawody: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50CD58B-F2BA-4C3F-8C09-5450AAE570FD}"/>
              </a:ext>
            </a:extLst>
          </p:cNvPr>
          <p:cNvSpPr txBox="1"/>
          <p:nvPr/>
        </p:nvSpPr>
        <p:spPr>
          <a:xfrm>
            <a:off x="1110736" y="653129"/>
            <a:ext cx="7277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EF7D00"/>
                </a:solidFill>
                <a:latin typeface="Akrobat Black" pitchFamily="50" charset="-18"/>
              </a:rPr>
              <a:t>Kompetencje specyficzne trenerów branży HORECA szkolących </a:t>
            </a:r>
            <a:br>
              <a:rPr lang="pl-PL" dirty="0">
                <a:solidFill>
                  <a:srgbClr val="EF7D00"/>
                </a:solidFill>
                <a:latin typeface="Akrobat Black" pitchFamily="50" charset="-18"/>
              </a:rPr>
            </a:br>
            <a:r>
              <a:rPr lang="pl-PL" dirty="0">
                <a:solidFill>
                  <a:srgbClr val="EF7D00"/>
                </a:solidFill>
                <a:latin typeface="Akrobat Black" pitchFamily="50" charset="-18"/>
              </a:rPr>
              <a:t>w wybranych zawodach i na wybranych stanowiskach</a:t>
            </a:r>
          </a:p>
        </p:txBody>
      </p:sp>
    </p:spTree>
    <p:extLst>
      <p:ext uri="{BB962C8B-B14F-4D97-AF65-F5344CB8AC3E}">
        <p14:creationId xmlns:p14="http://schemas.microsoft.com/office/powerpoint/2010/main" val="1199037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D8E25C5-0FF3-41D7-8B33-541878B677D1}"/>
              </a:ext>
            </a:extLst>
          </p:cNvPr>
          <p:cNvSpPr/>
          <p:nvPr/>
        </p:nvSpPr>
        <p:spPr>
          <a:xfrm>
            <a:off x="1110736" y="1690231"/>
            <a:ext cx="63415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dirty="0"/>
              <a:t>W zależności od obszaru szkolenia trener powinien </a:t>
            </a:r>
            <a:r>
              <a:rPr lang="pl-PL" sz="1400" b="1" dirty="0"/>
              <a:t>być czynnym profesjonalistą </a:t>
            </a:r>
            <a:br>
              <a:rPr lang="pl-PL" sz="1400" b="1" dirty="0"/>
            </a:br>
            <a:r>
              <a:rPr lang="pl-PL" sz="1400" b="1" dirty="0"/>
              <a:t>w zawodzie </a:t>
            </a:r>
            <a:r>
              <a:rPr lang="pl-PL" sz="1400" dirty="0"/>
              <a:t>– tylko wówczas ma możliwość zbudowania z jednej strony pewnego trenerskiego autorytetu, a z drugiej w sposób profesjonalny przygotować szkolenie dla uczestników (uwzględniając specyfikę branży, uwzględniając trendy światowe, pokazując ciekawostki i inspirując branżowo).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90F037A-2D08-44CC-81B1-E2F85B6C3C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5208012"/>
              </p:ext>
            </p:extLst>
          </p:nvPr>
        </p:nvGraphicFramePr>
        <p:xfrm>
          <a:off x="1187623" y="3147814"/>
          <a:ext cx="6264697" cy="1708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944AB212-AFE6-457A-A586-33282781CEBE}"/>
              </a:ext>
            </a:extLst>
          </p:cNvPr>
          <p:cNvSpPr txBox="1"/>
          <p:nvPr/>
        </p:nvSpPr>
        <p:spPr>
          <a:xfrm>
            <a:off x="1110736" y="653129"/>
            <a:ext cx="7277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EF7D00"/>
                </a:solidFill>
                <a:latin typeface="Akrobat Black" pitchFamily="50" charset="-18"/>
              </a:rPr>
              <a:t>Kompetencje specyficzne trenerów branży HORECA szkolących </a:t>
            </a:r>
            <a:br>
              <a:rPr lang="pl-PL" dirty="0">
                <a:solidFill>
                  <a:srgbClr val="EF7D00"/>
                </a:solidFill>
                <a:latin typeface="Akrobat Black" pitchFamily="50" charset="-18"/>
              </a:rPr>
            </a:br>
            <a:r>
              <a:rPr lang="pl-PL" dirty="0">
                <a:solidFill>
                  <a:srgbClr val="EF7D00"/>
                </a:solidFill>
                <a:latin typeface="Akrobat Black" pitchFamily="50" charset="-18"/>
              </a:rPr>
              <a:t>w wybranych zawodach i na wybranych stanowiskach</a:t>
            </a:r>
          </a:p>
        </p:txBody>
      </p:sp>
    </p:spTree>
    <p:extLst>
      <p:ext uri="{BB962C8B-B14F-4D97-AF65-F5344CB8AC3E}">
        <p14:creationId xmlns:p14="http://schemas.microsoft.com/office/powerpoint/2010/main" val="419467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D8E25C5-0FF3-41D7-8B33-541878B677D1}"/>
              </a:ext>
            </a:extLst>
          </p:cNvPr>
          <p:cNvSpPr/>
          <p:nvPr/>
        </p:nvSpPr>
        <p:spPr>
          <a:xfrm>
            <a:off x="1110736" y="1705886"/>
            <a:ext cx="6341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dirty="0"/>
              <a:t>Specyfika branży HORECA związana m.in. </a:t>
            </a:r>
            <a:r>
              <a:rPr lang="pl-PL" sz="1400" b="1" dirty="0"/>
              <a:t>z czasem pracy</a:t>
            </a:r>
            <a:r>
              <a:rPr lang="pl-PL" sz="1400" dirty="0"/>
              <a:t>, </a:t>
            </a:r>
            <a:r>
              <a:rPr lang="pl-PL" sz="1400" b="1" dirty="0"/>
              <a:t>dużymi obciążeniami fizycznymi</a:t>
            </a:r>
            <a:r>
              <a:rPr lang="pl-PL" sz="1400" dirty="0"/>
              <a:t>, </a:t>
            </a:r>
            <a:r>
              <a:rPr lang="pl-PL" sz="1400" b="1" dirty="0"/>
              <a:t>zmieniającymi się trendami </a:t>
            </a:r>
            <a:r>
              <a:rPr lang="pl-PL" sz="1400" dirty="0"/>
              <a:t>i </a:t>
            </a:r>
            <a:r>
              <a:rPr lang="pl-PL" sz="1400" b="1" dirty="0"/>
              <a:t>preferencjami klientów</a:t>
            </a:r>
            <a:r>
              <a:rPr lang="pl-PL" sz="1400" dirty="0"/>
              <a:t>, a także </a:t>
            </a:r>
            <a:r>
              <a:rPr lang="pl-PL" sz="1400" b="1" dirty="0"/>
              <a:t>wzrostem konkurencyjności </a:t>
            </a:r>
            <a:r>
              <a:rPr lang="pl-PL" sz="1400" dirty="0"/>
              <a:t>powoduje, że wyzywania stające przed osobami tworzącymi </a:t>
            </a:r>
            <a:br>
              <a:rPr lang="pl-PL" sz="1400" dirty="0"/>
            </a:br>
            <a:r>
              <a:rPr lang="pl-PL" sz="1400" dirty="0"/>
              <a:t>i realizującymi szkolenia w tej branży są duże.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F966A8F-ED63-4AF6-B61A-50AF91A714BD}"/>
              </a:ext>
            </a:extLst>
          </p:cNvPr>
          <p:cNvSpPr txBox="1"/>
          <p:nvPr/>
        </p:nvSpPr>
        <p:spPr>
          <a:xfrm>
            <a:off x="1110736" y="653129"/>
            <a:ext cx="7277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EF7D00"/>
                </a:solidFill>
                <a:latin typeface="Akrobat Black" pitchFamily="50" charset="-18"/>
              </a:rPr>
              <a:t>Model kompetencji trenera branży HORECA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355CB26-8E74-408C-A6B9-AF8397AA51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4444"/>
          <a:stretch/>
        </p:blipFill>
        <p:spPr>
          <a:xfrm>
            <a:off x="5304784" y="3052459"/>
            <a:ext cx="2187791" cy="1247483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BAF7885C-19EB-44F6-9BF3-A4AF49E81298}"/>
              </a:ext>
            </a:extLst>
          </p:cNvPr>
          <p:cNvSpPr/>
          <p:nvPr/>
        </p:nvSpPr>
        <p:spPr>
          <a:xfrm>
            <a:off x="4416007" y="3404334"/>
            <a:ext cx="888777" cy="895608"/>
          </a:xfrm>
          <a:prstGeom prst="rect">
            <a:avLst/>
          </a:prstGeom>
          <a:solidFill>
            <a:srgbClr val="6E813C">
              <a:alpha val="76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AA00ED54-1BE4-4464-9A24-C12DE572B7A6}"/>
              </a:ext>
            </a:extLst>
          </p:cNvPr>
          <p:cNvSpPr/>
          <p:nvPr/>
        </p:nvSpPr>
        <p:spPr>
          <a:xfrm>
            <a:off x="7492575" y="3052459"/>
            <a:ext cx="648072" cy="653054"/>
          </a:xfrm>
          <a:prstGeom prst="rect">
            <a:avLst/>
          </a:prstGeom>
          <a:solidFill>
            <a:srgbClr val="6E813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14676CD-FA86-4B69-B29E-0D4E4F599D68}"/>
              </a:ext>
            </a:extLst>
          </p:cNvPr>
          <p:cNvSpPr/>
          <p:nvPr/>
        </p:nvSpPr>
        <p:spPr>
          <a:xfrm>
            <a:off x="6844503" y="3052459"/>
            <a:ext cx="648072" cy="653054"/>
          </a:xfrm>
          <a:prstGeom prst="rect">
            <a:avLst/>
          </a:prstGeom>
          <a:solidFill>
            <a:srgbClr val="6E813C">
              <a:alpha val="62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E4622724-9AF4-4952-A9D0-FE15A8831205}"/>
              </a:ext>
            </a:extLst>
          </p:cNvPr>
          <p:cNvSpPr/>
          <p:nvPr/>
        </p:nvSpPr>
        <p:spPr>
          <a:xfrm>
            <a:off x="1118255" y="2875981"/>
            <a:ext cx="295720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dirty="0"/>
              <a:t>Kompetencje trenerskie można określić jako </a:t>
            </a:r>
            <a:r>
              <a:rPr lang="pl-PL" sz="1400" b="1" dirty="0"/>
              <a:t>sumę doświadczeń, zdolności, umiejętności, sposobów zachowania</a:t>
            </a:r>
            <a:r>
              <a:rPr lang="pl-PL" sz="1400" dirty="0"/>
              <a:t> i </a:t>
            </a:r>
            <a:r>
              <a:rPr lang="pl-PL" sz="1400" b="1" dirty="0"/>
              <a:t>wiedzy</a:t>
            </a:r>
            <a:r>
              <a:rPr lang="pl-PL" sz="1400" dirty="0"/>
              <a:t> korelujących </a:t>
            </a:r>
            <a:br>
              <a:rPr lang="pl-PL" sz="1400" dirty="0"/>
            </a:br>
            <a:r>
              <a:rPr lang="pl-PL" sz="1400" dirty="0"/>
              <a:t>z odpowiednimi </a:t>
            </a:r>
            <a:r>
              <a:rPr lang="pl-PL" sz="1400" b="1" dirty="0"/>
              <a:t>cechami osobowości</a:t>
            </a:r>
            <a:r>
              <a:rPr lang="pl-PL" sz="1400" dirty="0"/>
              <a:t>. Są one ściśle powiązane z </a:t>
            </a:r>
            <a:r>
              <a:rPr lang="pl-PL" sz="1400" b="1" dirty="0"/>
              <a:t>praktyką</a:t>
            </a:r>
            <a:r>
              <a:rPr lang="pl-PL" sz="1400" dirty="0"/>
              <a:t> </a:t>
            </a:r>
            <a:br>
              <a:rPr lang="pl-PL" sz="1400" dirty="0"/>
            </a:br>
            <a:r>
              <a:rPr lang="pl-PL" sz="1400" dirty="0"/>
              <a:t>i </a:t>
            </a:r>
            <a:r>
              <a:rPr lang="pl-PL" sz="1400" b="1" dirty="0"/>
              <a:t>rozwojem zawodowym</a:t>
            </a:r>
            <a:r>
              <a:rPr lang="pl-PL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55935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EB4273A1-41CD-4BE1-A1DD-1BE5A0312E90}"/>
              </a:ext>
            </a:extLst>
          </p:cNvPr>
          <p:cNvSpPr/>
          <p:nvPr/>
        </p:nvSpPr>
        <p:spPr>
          <a:xfrm>
            <a:off x="1110736" y="1915687"/>
            <a:ext cx="6763198" cy="24160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/>
              <a:t>Trener branży HORECA powinien:</a:t>
            </a:r>
          </a:p>
          <a:p>
            <a:endParaRPr lang="pl-PL" sz="14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400" b="1" dirty="0"/>
              <a:t>znać specyfikę branży </a:t>
            </a:r>
            <a:r>
              <a:rPr lang="pl-PL" sz="1400" dirty="0"/>
              <a:t>i </a:t>
            </a:r>
            <a:r>
              <a:rPr lang="pl-PL" sz="1400" b="1" dirty="0"/>
              <a:t>stale monitorować </a:t>
            </a:r>
            <a:r>
              <a:rPr lang="pl-PL" sz="1400" dirty="0"/>
              <a:t>sektor hotelarsko-gastronomiczny,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400" b="1" dirty="0"/>
              <a:t>identyfikować specyficzną dynamikę dla danego stanowiska</a:t>
            </a:r>
            <a:r>
              <a:rPr lang="pl-PL" sz="1400" dirty="0"/>
              <a:t>,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400" b="1" dirty="0"/>
              <a:t>analizować trendy </a:t>
            </a:r>
            <a:r>
              <a:rPr lang="pl-PL" sz="1400" dirty="0"/>
              <a:t>w celu przedstawienia oferty i narzędzi edukacyjnych,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400" b="1" dirty="0"/>
              <a:t>rozumieć kompetencje branżowe</a:t>
            </a:r>
            <a:r>
              <a:rPr lang="pl-PL" sz="1400" dirty="0"/>
              <a:t>, aby określać kompetencje i potrzebę ich kształcenia,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400" b="1" dirty="0"/>
              <a:t>zmotywować i nadać kierunek </a:t>
            </a:r>
            <a:r>
              <a:rPr lang="pl-PL" sz="1400" dirty="0"/>
              <a:t>rozwoju danej osoby w HORECA.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sz="14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C57D4B3-548B-46D6-B79A-DA412A6B471F}"/>
              </a:ext>
            </a:extLst>
          </p:cNvPr>
          <p:cNvSpPr txBox="1"/>
          <p:nvPr/>
        </p:nvSpPr>
        <p:spPr>
          <a:xfrm>
            <a:off x="1110736" y="653129"/>
            <a:ext cx="7277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EF7D00"/>
                </a:solidFill>
                <a:latin typeface="Akrobat Black" pitchFamily="50" charset="-18"/>
              </a:rPr>
              <a:t>Model kompetencji trenera branży HORECA </a:t>
            </a:r>
          </a:p>
        </p:txBody>
      </p:sp>
    </p:spTree>
    <p:extLst>
      <p:ext uri="{BB962C8B-B14F-4D97-AF65-F5344CB8AC3E}">
        <p14:creationId xmlns:p14="http://schemas.microsoft.com/office/powerpoint/2010/main" val="1442434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3C0E986-0F41-488A-A222-98B0646F74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8258310"/>
              </p:ext>
            </p:extLst>
          </p:nvPr>
        </p:nvGraphicFramePr>
        <p:xfrm>
          <a:off x="1124221" y="2049162"/>
          <a:ext cx="7416824" cy="210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B61429EE-2AA9-4D65-BF88-DFE03DD7664F}"/>
              </a:ext>
            </a:extLst>
          </p:cNvPr>
          <p:cNvSpPr txBox="1"/>
          <p:nvPr/>
        </p:nvSpPr>
        <p:spPr>
          <a:xfrm>
            <a:off x="1110736" y="653129"/>
            <a:ext cx="7277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EF7D00"/>
                </a:solidFill>
                <a:latin typeface="Akrobat Black" pitchFamily="50" charset="-18"/>
              </a:rPr>
              <a:t>Profil kompetencyjny trenera branży HORECA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5DD51A1-3C5C-4A09-9292-BEEA827C2F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79844"/>
            <a:ext cx="2932557" cy="195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35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EB4273A1-41CD-4BE1-A1DD-1BE5A0312E90}"/>
              </a:ext>
            </a:extLst>
          </p:cNvPr>
          <p:cNvSpPr/>
          <p:nvPr/>
        </p:nvSpPr>
        <p:spPr>
          <a:xfrm>
            <a:off x="1110736" y="1779662"/>
            <a:ext cx="57655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Do zadań trenera będzie należało także kształtowanie w klientach takich cech osobistych, które są istotne dla tej branży. Można do nich zaliczyć m.in.: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elastyczność,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kreatywność,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innowacyjność,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dyspozycyjność,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przedsiębiorczość.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sz="14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3468B01-E992-4F51-A12B-57D89DEA0D5D}"/>
              </a:ext>
            </a:extLst>
          </p:cNvPr>
          <p:cNvSpPr txBox="1"/>
          <p:nvPr/>
        </p:nvSpPr>
        <p:spPr>
          <a:xfrm>
            <a:off x="1110736" y="653129"/>
            <a:ext cx="7277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EF7D00"/>
                </a:solidFill>
                <a:latin typeface="Akrobat Black" pitchFamily="50" charset="-18"/>
              </a:rPr>
              <a:t>Model kompetencji trenera branży HORECA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EEF8BEA-455B-4F08-880B-636B035D4E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4" b="5759"/>
          <a:stretch/>
        </p:blipFill>
        <p:spPr>
          <a:xfrm>
            <a:off x="4437850" y="2787774"/>
            <a:ext cx="2438405" cy="1368153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9DC3CB0D-3650-4C0C-B5AA-3B7472A7D402}"/>
              </a:ext>
            </a:extLst>
          </p:cNvPr>
          <p:cNvSpPr/>
          <p:nvPr/>
        </p:nvSpPr>
        <p:spPr>
          <a:xfrm>
            <a:off x="3549073" y="3260319"/>
            <a:ext cx="888777" cy="895608"/>
          </a:xfrm>
          <a:prstGeom prst="rect">
            <a:avLst/>
          </a:prstGeom>
          <a:solidFill>
            <a:srgbClr val="EF7D00">
              <a:alpha val="76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369FE09-E7DD-43DA-9577-47F7E283F644}"/>
              </a:ext>
            </a:extLst>
          </p:cNvPr>
          <p:cNvSpPr/>
          <p:nvPr/>
        </p:nvSpPr>
        <p:spPr>
          <a:xfrm>
            <a:off x="6878248" y="2783755"/>
            <a:ext cx="480001" cy="476564"/>
          </a:xfrm>
          <a:prstGeom prst="rect">
            <a:avLst/>
          </a:prstGeom>
          <a:solidFill>
            <a:srgbClr val="F7A82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1FF2A542-C898-4F45-8F81-0389F4611735}"/>
              </a:ext>
            </a:extLst>
          </p:cNvPr>
          <p:cNvSpPr/>
          <p:nvPr/>
        </p:nvSpPr>
        <p:spPr>
          <a:xfrm>
            <a:off x="6396254" y="2783755"/>
            <a:ext cx="480001" cy="476564"/>
          </a:xfrm>
          <a:prstGeom prst="rect">
            <a:avLst/>
          </a:prstGeom>
          <a:solidFill>
            <a:srgbClr val="EF7D00">
              <a:alpha val="76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7244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116AB6F-7DE9-4E64-823C-8B30575708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425777"/>
              </p:ext>
            </p:extLst>
          </p:nvPr>
        </p:nvGraphicFramePr>
        <p:xfrm>
          <a:off x="1141500" y="1563638"/>
          <a:ext cx="7030899" cy="232652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06472">
                  <a:extLst>
                    <a:ext uri="{9D8B030D-6E8A-4147-A177-3AD203B41FA5}">
                      <a16:colId xmlns:a16="http://schemas.microsoft.com/office/drawing/2014/main" val="2471341331"/>
                    </a:ext>
                  </a:extLst>
                </a:gridCol>
                <a:gridCol w="2089408">
                  <a:extLst>
                    <a:ext uri="{9D8B030D-6E8A-4147-A177-3AD203B41FA5}">
                      <a16:colId xmlns:a16="http://schemas.microsoft.com/office/drawing/2014/main" val="365436387"/>
                    </a:ext>
                  </a:extLst>
                </a:gridCol>
                <a:gridCol w="1869837">
                  <a:extLst>
                    <a:ext uri="{9D8B030D-6E8A-4147-A177-3AD203B41FA5}">
                      <a16:colId xmlns:a16="http://schemas.microsoft.com/office/drawing/2014/main" val="3403424149"/>
                    </a:ext>
                  </a:extLst>
                </a:gridCol>
                <a:gridCol w="1865182">
                  <a:extLst>
                    <a:ext uri="{9D8B030D-6E8A-4147-A177-3AD203B41FA5}">
                      <a16:colId xmlns:a16="http://schemas.microsoft.com/office/drawing/2014/main" val="1638267632"/>
                    </a:ext>
                  </a:extLst>
                </a:gridCol>
              </a:tblGrid>
              <a:tr h="72008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TRENER SPECJALISTA BRANŻY HORECA</a:t>
                      </a:r>
                      <a:endParaRPr lang="pl-PL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* wyróżnione w ramach projektu specjalizacje dla trenera branży HORECA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92929"/>
                  </a:ext>
                </a:extLst>
              </a:tr>
              <a:tr h="8032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specjalizacja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trener zawodów kucharskich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trener zawodów barmańskich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trener kelnerów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3086428"/>
                  </a:ext>
                </a:extLst>
              </a:tr>
              <a:tr h="8032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zakres zadań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szkoli pomoce kuchenne, kucharzy szefów kuchni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szkoli barmanów, baristów, </a:t>
                      </a:r>
                      <a:r>
                        <a:rPr lang="pl-PL" sz="1100" dirty="0" err="1">
                          <a:effectLst/>
                        </a:rPr>
                        <a:t>sommalierów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szkoli kelnerów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8424558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C8913F38-5248-42AB-B371-C28AEFB0B451}"/>
              </a:ext>
            </a:extLst>
          </p:cNvPr>
          <p:cNvSpPr txBox="1"/>
          <p:nvPr/>
        </p:nvSpPr>
        <p:spPr>
          <a:xfrm>
            <a:off x="1110736" y="653129"/>
            <a:ext cx="7277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EF7D00"/>
                </a:solidFill>
                <a:latin typeface="Akrobat Black" pitchFamily="50" charset="-18"/>
              </a:rPr>
              <a:t>Profil kompetencyjny trenera branży HORECA</a:t>
            </a:r>
          </a:p>
        </p:txBody>
      </p:sp>
    </p:spTree>
    <p:extLst>
      <p:ext uri="{BB962C8B-B14F-4D97-AF65-F5344CB8AC3E}">
        <p14:creationId xmlns:p14="http://schemas.microsoft.com/office/powerpoint/2010/main" val="3245016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176A72A4-C52B-42A7-8637-1513AF581E59}"/>
              </a:ext>
            </a:extLst>
          </p:cNvPr>
          <p:cNvSpPr/>
          <p:nvPr/>
        </p:nvSpPr>
        <p:spPr>
          <a:xfrm>
            <a:off x="1110736" y="1889998"/>
            <a:ext cx="698965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Trener, w zależności od stopnia rozwoju osobistego i poziomu wiedzy oraz doświadczenia,  powinien być przygotowany do:</a:t>
            </a:r>
            <a:endParaRPr lang="pl-PL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samodzielnego projektowania i prowadzenia szkolenia adresowanego do wybranej grupy zawodowej;</a:t>
            </a:r>
            <a:endParaRPr lang="pl-PL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tworzenia autorskich metod według wybranej specjalizacji tematycznej;</a:t>
            </a:r>
            <a:endParaRPr lang="pl-PL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wykorzystywania potencjału grupy w tworzeniu nowych ścieżek edukacyjnych; </a:t>
            </a:r>
            <a:endParaRPr lang="pl-PL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współpracy z organizacjami branżowymi i pracodawcami w wypracowywaniu rozwiązań edukacyjnych dopasowanych do grupy docelowej. </a:t>
            </a:r>
            <a:endParaRPr lang="pl-PL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9A6A831-CCE9-47D7-84BD-7BDF78CBF1F8}"/>
              </a:ext>
            </a:extLst>
          </p:cNvPr>
          <p:cNvSpPr txBox="1"/>
          <p:nvPr/>
        </p:nvSpPr>
        <p:spPr>
          <a:xfrm>
            <a:off x="1110736" y="653129"/>
            <a:ext cx="7277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EF7D00"/>
                </a:solidFill>
                <a:latin typeface="Akrobat Black" pitchFamily="50" charset="-18"/>
              </a:rPr>
              <a:t>Profil kompetencyjny trenera branży HORECA</a:t>
            </a:r>
          </a:p>
        </p:txBody>
      </p:sp>
    </p:spTree>
    <p:extLst>
      <p:ext uri="{BB962C8B-B14F-4D97-AF65-F5344CB8AC3E}">
        <p14:creationId xmlns:p14="http://schemas.microsoft.com/office/powerpoint/2010/main" val="2934524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ytuł 1"/>
          <p:cNvSpPr txBox="1">
            <a:spLocks/>
          </p:cNvSpPr>
          <p:nvPr/>
        </p:nvSpPr>
        <p:spPr>
          <a:xfrm>
            <a:off x="971600" y="2787775"/>
            <a:ext cx="609483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br>
              <a:rPr lang="pl-PL" sz="7100" dirty="0">
                <a:latin typeface="Akrobat Black" pitchFamily="50" charset="-18"/>
              </a:rPr>
            </a:br>
            <a:r>
              <a:rPr lang="pl-PL" sz="7100" dirty="0">
                <a:latin typeface="Akrobat Black" pitchFamily="50" charset="-18"/>
              </a:rPr>
              <a:t>Projekt Trener kadr sektora turystycznego dofinansowany z programu Erasmus+. Realizowany w akcji 2 Partnerstwa strategiczne w sektorze Kształcenia i szkolenia zawodowe.</a:t>
            </a:r>
            <a:endParaRPr lang="pl-PL" sz="4000" dirty="0">
              <a:latin typeface="Akrobat Black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41045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24ED087-DA2F-41F0-B07D-7F8066199E37}"/>
              </a:ext>
            </a:extLst>
          </p:cNvPr>
          <p:cNvSpPr/>
          <p:nvPr/>
        </p:nvSpPr>
        <p:spPr>
          <a:xfrm>
            <a:off x="1110736" y="1092484"/>
            <a:ext cx="756572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Osoby chcące szkolić kucharzy powinny posiadać następujące wykształcenie i doświadczenie zawodowe: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CBED701-3A5F-4891-9AB9-F6DA39003CE6}"/>
              </a:ext>
            </a:extLst>
          </p:cNvPr>
          <p:cNvSpPr txBox="1"/>
          <p:nvPr/>
        </p:nvSpPr>
        <p:spPr>
          <a:xfrm>
            <a:off x="1110736" y="653129"/>
            <a:ext cx="7277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EF7D00"/>
                </a:solidFill>
                <a:latin typeface="Akrobat Black" pitchFamily="50" charset="-18"/>
              </a:rPr>
              <a:t>Zawód kucharz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AB23A3ED-F053-41C4-A742-3C13C5E045BC}"/>
              </a:ext>
            </a:extLst>
          </p:cNvPr>
          <p:cNvSpPr/>
          <p:nvPr/>
        </p:nvSpPr>
        <p:spPr>
          <a:xfrm>
            <a:off x="1110736" y="1709346"/>
            <a:ext cx="7404522" cy="146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minimum wykształcenie gastronomiczne średnie, 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preferowany egzamin mistrzowski w zawodzie kucharz, 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ciągłe podnoszenie praktycznej wiedzy i umiejętności HORECA (czynna praca zawodowa </a:t>
            </a:r>
            <a:b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kuchni, udział w targach branżowych HORECA, udział w konkursach branży HORECA,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</a:rPr>
              <a:t>ciągłe podnoszenie praktycznej wiedzy i umiejętności trenerskich (kursy kompetencyjne w tym np. szkolenia dotyczące innowacyjnych metod i narzędzi w dydaktyce, </a:t>
            </a:r>
            <a:r>
              <a:rPr lang="pl-PL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blended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</a:rPr>
              <a:t> learning).</a:t>
            </a:r>
            <a:endParaRPr lang="pl-PL" sz="14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0966CCD-E58E-4F6C-A4B0-9C3507B99D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4" b="5759"/>
          <a:stretch/>
        </p:blipFill>
        <p:spPr>
          <a:xfrm>
            <a:off x="5594859" y="3435846"/>
            <a:ext cx="2438405" cy="1368153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0DD051FD-D847-46F4-AC16-68B30F314250}"/>
              </a:ext>
            </a:extLst>
          </p:cNvPr>
          <p:cNvSpPr/>
          <p:nvPr/>
        </p:nvSpPr>
        <p:spPr>
          <a:xfrm>
            <a:off x="4706082" y="3908391"/>
            <a:ext cx="888777" cy="895608"/>
          </a:xfrm>
          <a:prstGeom prst="rect">
            <a:avLst/>
          </a:prstGeom>
          <a:solidFill>
            <a:srgbClr val="EF7D00">
              <a:alpha val="76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688F4820-1797-4852-B34E-2C80F967A0D4}"/>
              </a:ext>
            </a:extLst>
          </p:cNvPr>
          <p:cNvSpPr/>
          <p:nvPr/>
        </p:nvSpPr>
        <p:spPr>
          <a:xfrm>
            <a:off x="8035257" y="3431827"/>
            <a:ext cx="480001" cy="476564"/>
          </a:xfrm>
          <a:prstGeom prst="rect">
            <a:avLst/>
          </a:prstGeom>
          <a:solidFill>
            <a:srgbClr val="F7A82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12D5E483-48B7-49C1-ACDD-1CC1161F02F8}"/>
              </a:ext>
            </a:extLst>
          </p:cNvPr>
          <p:cNvSpPr/>
          <p:nvPr/>
        </p:nvSpPr>
        <p:spPr>
          <a:xfrm>
            <a:off x="7553263" y="3431827"/>
            <a:ext cx="480001" cy="476564"/>
          </a:xfrm>
          <a:prstGeom prst="rect">
            <a:avLst/>
          </a:prstGeom>
          <a:solidFill>
            <a:srgbClr val="EF7D00">
              <a:alpha val="76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5253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BBD1ACDD-2C90-4990-ADFB-54D2B5F23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328538"/>
              </p:ext>
            </p:extLst>
          </p:nvPr>
        </p:nvGraphicFramePr>
        <p:xfrm>
          <a:off x="1187624" y="1131591"/>
          <a:ext cx="7061664" cy="3456385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399608">
                  <a:extLst>
                    <a:ext uri="{9D8B030D-6E8A-4147-A177-3AD203B41FA5}">
                      <a16:colId xmlns:a16="http://schemas.microsoft.com/office/drawing/2014/main" val="1409135920"/>
                    </a:ext>
                  </a:extLst>
                </a:gridCol>
                <a:gridCol w="5662056">
                  <a:extLst>
                    <a:ext uri="{9D8B030D-6E8A-4147-A177-3AD203B41FA5}">
                      <a16:colId xmlns:a16="http://schemas.microsoft.com/office/drawing/2014/main" val="2551835505"/>
                    </a:ext>
                  </a:extLst>
                </a:gridCol>
              </a:tblGrid>
              <a:tr h="2594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cap="all" dirty="0">
                          <a:effectLst/>
                        </a:rPr>
                        <a:t>Grupa </a:t>
                      </a:r>
                      <a:r>
                        <a:rPr lang="pl-PL" sz="1050" cap="all" dirty="0" err="1">
                          <a:effectLst/>
                        </a:rPr>
                        <a:t>szkolONA</a:t>
                      </a:r>
                      <a:r>
                        <a:rPr lang="pl-PL" sz="1050" cap="all" dirty="0">
                          <a:effectLst/>
                        </a:rPr>
                        <a:t> 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7" marR="420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cap="all">
                          <a:effectLst/>
                        </a:rPr>
                        <a:t>Doświadczenie zawodowe kucharza trenera 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7" marR="42097" marT="0" marB="0" anchor="ctr"/>
                </a:tc>
                <a:extLst>
                  <a:ext uri="{0D108BD9-81ED-4DB2-BD59-A6C34878D82A}">
                    <a16:rowId xmlns:a16="http://schemas.microsoft.com/office/drawing/2014/main" val="2308581560"/>
                  </a:ext>
                </a:extLst>
              </a:tr>
              <a:tr h="703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cap="all" dirty="0">
                          <a:effectLst/>
                        </a:rPr>
                        <a:t>Amatorzy – hobbyści 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7" marR="42097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zawodowe w branży HORECA min. 4 lata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kucharskie min. 3 lata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kucharskie w restauracjach, domach weselnych, hotelowych restauracjach – różnych ośrodkach gastronomicznych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7" marR="42097" marT="0" marB="0" anchor="ctr"/>
                </a:tc>
                <a:extLst>
                  <a:ext uri="{0D108BD9-81ED-4DB2-BD59-A6C34878D82A}">
                    <a16:rowId xmlns:a16="http://schemas.microsoft.com/office/drawing/2014/main" val="303987999"/>
                  </a:ext>
                </a:extLst>
              </a:tr>
              <a:tr h="881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cap="all">
                          <a:effectLst/>
                        </a:rPr>
                        <a:t>Kucharze początkujący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7" marR="42097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kucharskie min. 5 lat w branży HORECA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pracy w międzynarodowych zespołach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kucharskie w restauracjach, domach weselnych, hotelowych restauracjach – różnych ośrodkach gastronomicznych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osiągnięcia w krajowych konkursach branżowych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7" marR="42097" marT="0" marB="0" anchor="ctr"/>
                </a:tc>
                <a:extLst>
                  <a:ext uri="{0D108BD9-81ED-4DB2-BD59-A6C34878D82A}">
                    <a16:rowId xmlns:a16="http://schemas.microsoft.com/office/drawing/2014/main" val="1412620029"/>
                  </a:ext>
                </a:extLst>
              </a:tr>
              <a:tr h="16116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cap="all">
                          <a:effectLst/>
                        </a:rPr>
                        <a:t>KucharzE zaawansowani /profesjonaliści 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7" marR="42097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kucharskie min. 8 lat w branży HORECA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na stanowiskach kierowniczych </a:t>
                      </a:r>
                      <a:br>
                        <a:rPr lang="pl-PL" sz="1050" dirty="0">
                          <a:effectLst/>
                        </a:rPr>
                      </a:br>
                      <a:r>
                        <a:rPr lang="pl-PL" sz="1050" dirty="0">
                          <a:effectLst/>
                        </a:rPr>
                        <a:t>w kuchni (zastępca szefa kuchni, szef kuchni) – min. 2 lata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w pracy w międzynarodowym zespole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preferowane doświadczenie kierowania międzynarodowym zespołem kucharskim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kucharskie w restauracjach, hotelowych restauracjach – prestiżowych miejscach turystyczno-gastronomicznych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udział w targach i eventach międzynarodowych branżowych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osiągnięcia w konkursach krajowych i międzynarodowych HORECA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7" marR="42097" marT="0" marB="0" anchor="ctr"/>
                </a:tc>
                <a:extLst>
                  <a:ext uri="{0D108BD9-81ED-4DB2-BD59-A6C34878D82A}">
                    <a16:rowId xmlns:a16="http://schemas.microsoft.com/office/drawing/2014/main" val="1261085116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1217B1F3-639F-4C59-968E-118DC8B2DF4D}"/>
              </a:ext>
            </a:extLst>
          </p:cNvPr>
          <p:cNvSpPr txBox="1"/>
          <p:nvPr/>
        </p:nvSpPr>
        <p:spPr>
          <a:xfrm>
            <a:off x="1110736" y="653129"/>
            <a:ext cx="7277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EF7D00"/>
                </a:solidFill>
                <a:latin typeface="Akrobat Black" pitchFamily="50" charset="-18"/>
              </a:rPr>
              <a:t>Zawód kucharz</a:t>
            </a:r>
          </a:p>
        </p:txBody>
      </p:sp>
    </p:spTree>
    <p:extLst>
      <p:ext uri="{BB962C8B-B14F-4D97-AF65-F5344CB8AC3E}">
        <p14:creationId xmlns:p14="http://schemas.microsoft.com/office/powerpoint/2010/main" val="1060382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83B463E2-9F4B-40CB-B789-836E7272A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092930"/>
              </p:ext>
            </p:extLst>
          </p:nvPr>
        </p:nvGraphicFramePr>
        <p:xfrm>
          <a:off x="1187624" y="1131590"/>
          <a:ext cx="7056784" cy="3171461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545772">
                  <a:extLst>
                    <a:ext uri="{9D8B030D-6E8A-4147-A177-3AD203B41FA5}">
                      <a16:colId xmlns:a16="http://schemas.microsoft.com/office/drawing/2014/main" val="2497999669"/>
                    </a:ext>
                  </a:extLst>
                </a:gridCol>
                <a:gridCol w="5511012">
                  <a:extLst>
                    <a:ext uri="{9D8B030D-6E8A-4147-A177-3AD203B41FA5}">
                      <a16:colId xmlns:a16="http://schemas.microsoft.com/office/drawing/2014/main" val="1306153689"/>
                    </a:ext>
                  </a:extLst>
                </a:gridCol>
              </a:tblGrid>
              <a:tr h="164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cap="all" dirty="0">
                          <a:effectLst/>
                        </a:rPr>
                        <a:t>Grupa </a:t>
                      </a:r>
                      <a:r>
                        <a:rPr lang="pl-PL" sz="1050" cap="all" dirty="0" err="1">
                          <a:effectLst/>
                        </a:rPr>
                        <a:t>szkoLONA</a:t>
                      </a:r>
                      <a:r>
                        <a:rPr lang="pl-PL" sz="1050" cap="all" dirty="0">
                          <a:effectLst/>
                        </a:rPr>
                        <a:t> 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509" marR="435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cap="all">
                          <a:effectLst/>
                        </a:rPr>
                        <a:t>Doświadczenie zawodowe barmana trenera 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509" marR="43509" marT="0" marB="0"/>
                </a:tc>
                <a:extLst>
                  <a:ext uri="{0D108BD9-81ED-4DB2-BD59-A6C34878D82A}">
                    <a16:rowId xmlns:a16="http://schemas.microsoft.com/office/drawing/2014/main" val="1242385928"/>
                  </a:ext>
                </a:extLst>
              </a:tr>
              <a:tr h="336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cap="all">
                          <a:effectLst/>
                        </a:rPr>
                        <a:t>Amatorzy – hobbyści 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509" marR="4350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zawodowe w branży HORECA min. 2 lata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barmańskie min. 1 rok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509" marR="43509" marT="0" marB="0"/>
                </a:tc>
                <a:extLst>
                  <a:ext uri="{0D108BD9-81ED-4DB2-BD59-A6C34878D82A}">
                    <a16:rowId xmlns:a16="http://schemas.microsoft.com/office/drawing/2014/main" val="2866208236"/>
                  </a:ext>
                </a:extLst>
              </a:tr>
              <a:tr h="1075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cap="all">
                          <a:effectLst/>
                        </a:rPr>
                        <a:t>Barmani początkujący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509" marR="4350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w branży HORECA min. 3 lata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na stanowisku barmana/</a:t>
                      </a:r>
                      <a:r>
                        <a:rPr lang="pl-PL" sz="1050" dirty="0" err="1">
                          <a:effectLst/>
                        </a:rPr>
                        <a:t>sommaliera</a:t>
                      </a:r>
                      <a:r>
                        <a:rPr lang="pl-PL" sz="1050" dirty="0">
                          <a:effectLst/>
                        </a:rPr>
                        <a:t>/baristy nie mniej niż 2 lata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w pracy w międzynarodowych zespołach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w różnych miejscach: bary restauracyjne, bary hotelowe, mniejsze lokale gastronomiczne, obsługa imprez i </a:t>
                      </a:r>
                      <a:r>
                        <a:rPr lang="pl-PL" sz="1050" dirty="0" err="1">
                          <a:effectLst/>
                        </a:rPr>
                        <a:t>eventów</a:t>
                      </a:r>
                      <a:endParaRPr lang="pl-PL" sz="105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udział w branżowych konkursach krajowych</a:t>
                      </a:r>
                    </a:p>
                  </a:txBody>
                  <a:tcPr marL="43509" marR="43509" marT="0" marB="0"/>
                </a:tc>
                <a:extLst>
                  <a:ext uri="{0D108BD9-81ED-4DB2-BD59-A6C34878D82A}">
                    <a16:rowId xmlns:a16="http://schemas.microsoft.com/office/drawing/2014/main" val="415962684"/>
                  </a:ext>
                </a:extLst>
              </a:tr>
              <a:tr h="1588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cap="all">
                          <a:effectLst/>
                        </a:rPr>
                        <a:t>Barmani zaawansowani /profesjonaliści 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509" marR="4350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w branży HORECA min. 4 lat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na stanowiskach kierowniczych </a:t>
                      </a:r>
                      <a:br>
                        <a:rPr lang="pl-PL" sz="1050" dirty="0">
                          <a:effectLst/>
                        </a:rPr>
                      </a:br>
                      <a:r>
                        <a:rPr lang="pl-PL" sz="1050" dirty="0">
                          <a:effectLst/>
                        </a:rPr>
                        <a:t>w branży HORECA np. kierownik Sali, menadżer HORECA  – min. 1 rok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na stanowisku barmana/</a:t>
                      </a:r>
                      <a:r>
                        <a:rPr lang="pl-PL" sz="1050" dirty="0" err="1">
                          <a:effectLst/>
                        </a:rPr>
                        <a:t>sommaliera</a:t>
                      </a:r>
                      <a:r>
                        <a:rPr lang="pl-PL" sz="1050" dirty="0">
                          <a:effectLst/>
                        </a:rPr>
                        <a:t>/baristy nie mniej niż 3 lata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w różnych miejscach: bary restauracyjne, bary hotelowe, mniejsze lokale gastronomiczne, obsługa dużych imprez i </a:t>
                      </a:r>
                      <a:r>
                        <a:rPr lang="pl-PL" sz="1050" dirty="0" err="1">
                          <a:effectLst/>
                        </a:rPr>
                        <a:t>eventów</a:t>
                      </a:r>
                      <a:endParaRPr lang="pl-PL" sz="105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w pracy w międzynarodowym zespole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udział w branżowych targach międzynarodowych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osiągnięcia w branżowych konkursach krajowych i międzynarodowych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509" marR="43509" marT="0" marB="0"/>
                </a:tc>
                <a:extLst>
                  <a:ext uri="{0D108BD9-81ED-4DB2-BD59-A6C34878D82A}">
                    <a16:rowId xmlns:a16="http://schemas.microsoft.com/office/drawing/2014/main" val="1185711450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0EC384F1-1050-402B-B12A-72F4312A6476}"/>
              </a:ext>
            </a:extLst>
          </p:cNvPr>
          <p:cNvSpPr txBox="1"/>
          <p:nvPr/>
        </p:nvSpPr>
        <p:spPr>
          <a:xfrm>
            <a:off x="1110736" y="653129"/>
            <a:ext cx="7277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EF7D00"/>
                </a:solidFill>
                <a:latin typeface="Akrobat Black" pitchFamily="50" charset="-18"/>
              </a:rPr>
              <a:t>Zawód barman</a:t>
            </a:r>
          </a:p>
        </p:txBody>
      </p:sp>
    </p:spTree>
    <p:extLst>
      <p:ext uri="{BB962C8B-B14F-4D97-AF65-F5344CB8AC3E}">
        <p14:creationId xmlns:p14="http://schemas.microsoft.com/office/powerpoint/2010/main" val="3585936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646AFC7-5374-4353-BD22-CA1F8923D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583590"/>
              </p:ext>
            </p:extLst>
          </p:nvPr>
        </p:nvGraphicFramePr>
        <p:xfrm>
          <a:off x="1187624" y="1131590"/>
          <a:ext cx="7056784" cy="325473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843664">
                  <a:extLst>
                    <a:ext uri="{9D8B030D-6E8A-4147-A177-3AD203B41FA5}">
                      <a16:colId xmlns:a16="http://schemas.microsoft.com/office/drawing/2014/main" val="3050106480"/>
                    </a:ext>
                  </a:extLst>
                </a:gridCol>
                <a:gridCol w="5213120">
                  <a:extLst>
                    <a:ext uri="{9D8B030D-6E8A-4147-A177-3AD203B41FA5}">
                      <a16:colId xmlns:a16="http://schemas.microsoft.com/office/drawing/2014/main" val="3852135338"/>
                    </a:ext>
                  </a:extLst>
                </a:gridCol>
              </a:tblGrid>
              <a:tr h="160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cap="all" dirty="0">
                          <a:effectLst/>
                        </a:rPr>
                        <a:t>Grupa </a:t>
                      </a:r>
                      <a:r>
                        <a:rPr lang="pl-PL" sz="1050" cap="all" dirty="0" err="1">
                          <a:effectLst/>
                        </a:rPr>
                        <a:t>szkolONA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62" marR="465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cap="all">
                          <a:effectLst/>
                        </a:rPr>
                        <a:t>Doświadczenie zawodowe KELNERA trenera 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62" marR="46562" marT="0" marB="0"/>
                </a:tc>
                <a:extLst>
                  <a:ext uri="{0D108BD9-81ED-4DB2-BD59-A6C34878D82A}">
                    <a16:rowId xmlns:a16="http://schemas.microsoft.com/office/drawing/2014/main" val="1996303251"/>
                  </a:ext>
                </a:extLst>
              </a:tr>
              <a:tr h="1126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cap="all" dirty="0">
                          <a:effectLst/>
                        </a:rPr>
                        <a:t>KELNERZY początkujący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62" marR="4656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w branży HORECA min. 2 lata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na stanowisku kelnera nie mniej niż 1 lata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w pracy w międzynarodowych zespołach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w różnych miejscach: restauracje, restauracje hotelowe, mniejsze lokale gastronomiczne, obsługa imprez i </a:t>
                      </a:r>
                      <a:r>
                        <a:rPr lang="pl-PL" sz="1050" dirty="0" err="1">
                          <a:effectLst/>
                        </a:rPr>
                        <a:t>eventów</a:t>
                      </a:r>
                      <a:endParaRPr lang="pl-PL" sz="105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udział w branżowych konkursach krajowych</a:t>
                      </a:r>
                    </a:p>
                  </a:txBody>
                  <a:tcPr marL="46562" marR="46562" marT="0" marB="0"/>
                </a:tc>
                <a:extLst>
                  <a:ext uri="{0D108BD9-81ED-4DB2-BD59-A6C34878D82A}">
                    <a16:rowId xmlns:a16="http://schemas.microsoft.com/office/drawing/2014/main" val="2185480578"/>
                  </a:ext>
                </a:extLst>
              </a:tr>
              <a:tr h="1957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cap="all" dirty="0">
                          <a:effectLst/>
                        </a:rPr>
                        <a:t>KELNERZY zaawansowani /profesjonaliści 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62" marR="4656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w branży HORECA min. 4 lat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w </a:t>
                      </a:r>
                      <a:r>
                        <a:rPr lang="pl-PL" sz="1050" dirty="0" err="1">
                          <a:effectLst/>
                        </a:rPr>
                        <a:t>sommalierstwie</a:t>
                      </a:r>
                      <a:r>
                        <a:rPr lang="pl-PL" sz="1050" dirty="0">
                          <a:effectLst/>
                        </a:rPr>
                        <a:t> min. 1 rok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na stanowiskach kierowniczych </a:t>
                      </a:r>
                      <a:br>
                        <a:rPr lang="pl-PL" sz="1050" dirty="0">
                          <a:effectLst/>
                        </a:rPr>
                      </a:br>
                      <a:r>
                        <a:rPr lang="pl-PL" sz="1050" dirty="0">
                          <a:effectLst/>
                        </a:rPr>
                        <a:t>w branży HORECA np. kierownik Sali, menadżer HORECA  – min. 1 rok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na stanowisku kelnera nie mniej niż 3 lata, w tym doświadczenie aranżacji bufetów i obsługi dużych wydarzeń (</a:t>
                      </a:r>
                      <a:r>
                        <a:rPr lang="pl-PL" sz="1050" dirty="0" err="1">
                          <a:effectLst/>
                        </a:rPr>
                        <a:t>eventów</a:t>
                      </a:r>
                      <a:r>
                        <a:rPr lang="pl-PL" sz="1050" dirty="0">
                          <a:effectLst/>
                        </a:rPr>
                        <a:t>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w różnych miejscach: restauracje, restauracje hotelowe, mniejsze lokale gastronomiczne, obsługa imprez i </a:t>
                      </a:r>
                      <a:r>
                        <a:rPr lang="pl-PL" sz="1050" dirty="0" err="1">
                          <a:effectLst/>
                        </a:rPr>
                        <a:t>eventów</a:t>
                      </a:r>
                      <a:endParaRPr lang="pl-PL" sz="105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doświadczenie w pracy w międzynarodowym zespole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udział w branżowych targach międzynarodowych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50" dirty="0">
                          <a:effectLst/>
                        </a:rPr>
                        <a:t>osiągnięcia w branżowych konkursach krajowych i międzynarodowych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62" marR="46562" marT="0" marB="0"/>
                </a:tc>
                <a:extLst>
                  <a:ext uri="{0D108BD9-81ED-4DB2-BD59-A6C34878D82A}">
                    <a16:rowId xmlns:a16="http://schemas.microsoft.com/office/drawing/2014/main" val="412027546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1162E345-1210-4290-B5AC-D80E471ADFC4}"/>
              </a:ext>
            </a:extLst>
          </p:cNvPr>
          <p:cNvSpPr txBox="1"/>
          <p:nvPr/>
        </p:nvSpPr>
        <p:spPr>
          <a:xfrm>
            <a:off x="1110736" y="653129"/>
            <a:ext cx="7277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EF7D00"/>
                </a:solidFill>
                <a:latin typeface="Akrobat Black" pitchFamily="50" charset="-18"/>
              </a:rPr>
              <a:t>Zawód kelner</a:t>
            </a:r>
          </a:p>
        </p:txBody>
      </p:sp>
    </p:spTree>
    <p:extLst>
      <p:ext uri="{BB962C8B-B14F-4D97-AF65-F5344CB8AC3E}">
        <p14:creationId xmlns:p14="http://schemas.microsoft.com/office/powerpoint/2010/main" val="1364473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 txBox="1">
            <a:spLocks/>
          </p:cNvSpPr>
          <p:nvPr/>
        </p:nvSpPr>
        <p:spPr>
          <a:xfrm>
            <a:off x="979872" y="3186021"/>
            <a:ext cx="6094834" cy="1041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pl-PL" sz="5500" b="1" dirty="0">
                <a:latin typeface="Akrobat Black" pitchFamily="50" charset="-18"/>
              </a:rPr>
              <a:t>dr Marek Nocoń</a:t>
            </a:r>
            <a:br>
              <a:rPr lang="pl-PL" sz="5500" dirty="0">
                <a:latin typeface="Akrobat Black" pitchFamily="50" charset="-18"/>
              </a:rPr>
            </a:br>
            <a:r>
              <a:rPr lang="pl-PL" sz="5500" dirty="0">
                <a:latin typeface="Akrobat Black" pitchFamily="50" charset="-18"/>
              </a:rPr>
              <a:t>Ekspert,</a:t>
            </a:r>
          </a:p>
          <a:p>
            <a:pPr algn="l">
              <a:lnSpc>
                <a:spcPct val="120000"/>
              </a:lnSpc>
            </a:pPr>
            <a:r>
              <a:rPr lang="pl-PL" sz="5500" dirty="0">
                <a:latin typeface="Akrobat Black" pitchFamily="50" charset="-18"/>
              </a:rPr>
              <a:t>Wyższa Szkoła Turystyki i Ekologii w Suchej Beskidzkiej </a:t>
            </a:r>
          </a:p>
          <a:p>
            <a:pPr algn="l">
              <a:lnSpc>
                <a:spcPct val="120000"/>
              </a:lnSpc>
            </a:pPr>
            <a:r>
              <a:rPr lang="pl-PL" sz="5500" dirty="0">
                <a:latin typeface="Akrobat Black" pitchFamily="50" charset="-18"/>
              </a:rPr>
              <a:t>Lider Projektu</a:t>
            </a:r>
            <a:br>
              <a:rPr lang="pl-PL" sz="4000" dirty="0">
                <a:latin typeface="Akrobat Black" pitchFamily="50" charset="-18"/>
              </a:rPr>
            </a:br>
            <a:endParaRPr lang="pl-PL" sz="4000" dirty="0">
              <a:latin typeface="Akrobat Black" pitchFamily="50" charset="-18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963938" y="2733768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EF7D00"/>
                </a:solidFill>
                <a:latin typeface="Akrobat" pitchFamily="50" charset="-18"/>
              </a:rPr>
              <a:t>Dziękujemy za uwagę!</a:t>
            </a:r>
          </a:p>
        </p:txBody>
      </p:sp>
    </p:spTree>
    <p:extLst>
      <p:ext uri="{BB962C8B-B14F-4D97-AF65-F5344CB8AC3E}">
        <p14:creationId xmlns:p14="http://schemas.microsoft.com/office/powerpoint/2010/main" val="628722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928662" y="1464627"/>
            <a:ext cx="4075386" cy="2964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l-PL" sz="1400" b="1" dirty="0"/>
          </a:p>
          <a:p>
            <a:pPr algn="just"/>
            <a:r>
              <a:rPr lang="pl-PL" sz="1400" b="1" dirty="0"/>
              <a:t>WSTiE </a:t>
            </a:r>
            <a:r>
              <a:rPr lang="pl-PL" sz="1400" dirty="0"/>
              <a:t>jest stabilną i uznaną marką wśród uczelni wyższych na rynku edukacyjnym Europy. Studia licencjackie, inżynierskie i magisterskie to wysoka jakość kształcenia, która została potwierdzona licznymi nagrodami, akredytacjami i certyfikatami.</a:t>
            </a:r>
          </a:p>
          <a:p>
            <a:pPr algn="just"/>
            <a:r>
              <a:rPr lang="pl-PL" sz="1400" b="1" dirty="0"/>
              <a:t>Wśród</a:t>
            </a:r>
            <a:r>
              <a:rPr lang="pl-PL" sz="1400" dirty="0"/>
              <a:t> </a:t>
            </a:r>
            <a:r>
              <a:rPr lang="pl-PL" sz="1400" b="1" dirty="0"/>
              <a:t>uczelni wyższych</a:t>
            </a:r>
            <a:r>
              <a:rPr lang="pl-PL" sz="1400" dirty="0"/>
              <a:t> wyróżnia nas kreatywność </a:t>
            </a:r>
            <a:br>
              <a:rPr lang="pl-PL" sz="1400" dirty="0"/>
            </a:br>
            <a:r>
              <a:rPr lang="pl-PL" sz="1400" dirty="0"/>
              <a:t>i innowacyjność w tworzeniu atrakcyjnych perspektyw zawodowych.</a:t>
            </a:r>
          </a:p>
          <a:p>
            <a:pPr algn="just"/>
            <a:r>
              <a:rPr lang="pl-PL" sz="1400" b="1" dirty="0"/>
              <a:t>Naszą misją</a:t>
            </a:r>
            <a:r>
              <a:rPr lang="pl-PL" sz="1400" dirty="0"/>
              <a:t> jest gwarantowanie absolwentom kompleksowego wykształcenia w oparciu o aktualną wiedzę praktyków biznesu.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2699792" y="460738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krobat Black" pitchFamily="50" charset="-18"/>
              </a:rPr>
              <a:t>Wyższa Szkoła </a:t>
            </a:r>
            <a:br>
              <a: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krobat Black" pitchFamily="50" charset="-18"/>
              </a:rPr>
            </a:br>
            <a:r>
              <a: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krobat Black" pitchFamily="50" charset="-18"/>
              </a:rPr>
              <a:t>Turystyki i Ekologii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66657DB-7EFC-4E74-B7EE-C8DFF75E19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8688"/>
            <a:ext cx="1152128" cy="1087321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4ACD0F3-1B70-43A4-804C-162776670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35646"/>
            <a:ext cx="367240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08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1110736" y="653956"/>
            <a:ext cx="648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krobat Black" pitchFamily="50" charset="-18"/>
              </a:rPr>
              <a:t>Oferta edukacyjna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5303B8-A0F2-437E-8700-6FB829010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9" y="1347615"/>
            <a:ext cx="633670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pl-PL" altLang="pl-PL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Studia licencjackie </a:t>
            </a:r>
            <a:r>
              <a:rPr lang="pl-PL" alt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(turystyka i rekreacja, politologia – I stopień)</a:t>
            </a:r>
          </a:p>
          <a:p>
            <a:pPr eaLnBrk="1" hangingPunct="1">
              <a:lnSpc>
                <a:spcPct val="150000"/>
              </a:lnSpc>
            </a:pPr>
            <a:r>
              <a:rPr lang="pl-PL" altLang="pl-PL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Studia magisterskie </a:t>
            </a:r>
            <a:r>
              <a:rPr lang="pl-PL" alt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(turystyka i rekreacja – II stopień)</a:t>
            </a:r>
          </a:p>
          <a:p>
            <a:pPr eaLnBrk="1" hangingPunct="1">
              <a:lnSpc>
                <a:spcPct val="150000"/>
              </a:lnSpc>
            </a:pPr>
            <a:r>
              <a:rPr lang="pl-PL" altLang="pl-PL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Studia inżynierskie </a:t>
            </a:r>
            <a:r>
              <a:rPr lang="pl-PL" alt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(informatyka – I stopień)</a:t>
            </a:r>
          </a:p>
          <a:p>
            <a:pPr eaLnBrk="1" hangingPunct="1">
              <a:lnSpc>
                <a:spcPct val="150000"/>
              </a:lnSpc>
            </a:pPr>
            <a:r>
              <a:rPr lang="pl-PL" altLang="pl-PL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Studia podyplomowe </a:t>
            </a:r>
          </a:p>
          <a:p>
            <a:pPr eaLnBrk="1" hangingPunct="1">
              <a:lnSpc>
                <a:spcPct val="150000"/>
              </a:lnSpc>
            </a:pPr>
            <a:r>
              <a:rPr lang="pl-PL" altLang="pl-PL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Studia MBA</a:t>
            </a:r>
          </a:p>
          <a:p>
            <a:pPr eaLnBrk="1" hangingPunct="1">
              <a:lnSpc>
                <a:spcPct val="150000"/>
              </a:lnSpc>
            </a:pPr>
            <a:r>
              <a:rPr lang="pl-PL" altLang="pl-PL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Kursy i szkolenia</a:t>
            </a:r>
            <a:endParaRPr lang="pl-PL" altLang="pl-PL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pl-PL" altLang="pl-PL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Praktyki i staże</a:t>
            </a:r>
            <a:endParaRPr lang="pl-PL" altLang="pl-PL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6F95390-8820-4D3E-AB3E-997D02296C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5" b="13655"/>
          <a:stretch/>
        </p:blipFill>
        <p:spPr>
          <a:xfrm>
            <a:off x="3707903" y="2614018"/>
            <a:ext cx="4392488" cy="210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57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115615" y="1707654"/>
            <a:ext cx="7319155" cy="22142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l-PL" sz="1400" dirty="0"/>
              <a:t>Trener branży HORECA bierze aktywny udział w </a:t>
            </a:r>
            <a:r>
              <a:rPr lang="pl-PL" sz="1400" b="1" dirty="0"/>
              <a:t>konsultacji</a:t>
            </a:r>
            <a:r>
              <a:rPr lang="pl-PL" sz="1400" dirty="0"/>
              <a:t>,</a:t>
            </a:r>
            <a:r>
              <a:rPr lang="pl-PL" sz="1400" b="1" dirty="0"/>
              <a:t> projektowaniu</a:t>
            </a:r>
            <a:r>
              <a:rPr lang="pl-PL" sz="1400" dirty="0"/>
              <a:t>,</a:t>
            </a:r>
            <a:r>
              <a:rPr lang="pl-PL" sz="1400" b="1" dirty="0"/>
              <a:t> tworzeniu </a:t>
            </a:r>
            <a:br>
              <a:rPr lang="pl-PL" sz="1400" b="1" dirty="0"/>
            </a:br>
            <a:r>
              <a:rPr lang="pl-PL" sz="1400" dirty="0"/>
              <a:t>i </a:t>
            </a:r>
            <a:r>
              <a:rPr lang="pl-PL" sz="1400" b="1" dirty="0"/>
              <a:t>przygotowaniu szkoleń </a:t>
            </a:r>
            <a:r>
              <a:rPr lang="pl-PL" sz="1400" dirty="0"/>
              <a:t>dla osób wykonujących zawody w branży HORECA. Odpowiada także </a:t>
            </a:r>
            <a:br>
              <a:rPr lang="pl-PL" sz="1400" dirty="0"/>
            </a:br>
            <a:r>
              <a:rPr lang="pl-PL" sz="1400" dirty="0"/>
              <a:t>za ich </a:t>
            </a:r>
            <a:r>
              <a:rPr lang="pl-PL" sz="1400" b="1" dirty="0"/>
              <a:t>organizację</a:t>
            </a:r>
            <a:r>
              <a:rPr lang="pl-PL" sz="1400" dirty="0"/>
              <a:t>,</a:t>
            </a:r>
            <a:r>
              <a:rPr lang="pl-PL" sz="1400" b="1" dirty="0"/>
              <a:t> realizację </a:t>
            </a:r>
            <a:r>
              <a:rPr lang="pl-PL" sz="1400" dirty="0"/>
              <a:t>i</a:t>
            </a:r>
            <a:r>
              <a:rPr lang="pl-PL" sz="1400" b="1" dirty="0"/>
              <a:t> ewaluację</a:t>
            </a:r>
            <a:r>
              <a:rPr lang="pl-PL" sz="1400" dirty="0"/>
              <a:t>. </a:t>
            </a:r>
          </a:p>
          <a:p>
            <a:pPr algn="just"/>
            <a:endParaRPr lang="pl-PL" sz="1400" dirty="0"/>
          </a:p>
          <a:p>
            <a:pPr algn="just"/>
            <a:r>
              <a:rPr lang="pl-PL" sz="1400" dirty="0"/>
              <a:t>Zapewnia jakość procesu szkolenia oraz </a:t>
            </a:r>
            <a:r>
              <a:rPr lang="pl-PL" sz="1400" b="1" dirty="0"/>
              <a:t>nadawanie kwalifikacji w ramach edukacji pozaformalnej </a:t>
            </a:r>
            <a:r>
              <a:rPr lang="pl-PL" sz="1400" dirty="0"/>
              <a:t>i </a:t>
            </a:r>
            <a:r>
              <a:rPr lang="pl-PL" sz="1400" b="1" dirty="0"/>
              <a:t>uczenia się w miejscu pracy</a:t>
            </a:r>
            <a:r>
              <a:rPr lang="pl-PL" sz="1400" dirty="0"/>
              <a:t>. Dokonuje analizy potrzeb i problemów, dopasowuje narzędzia </a:t>
            </a:r>
            <a:br>
              <a:rPr lang="pl-PL" sz="1400" dirty="0"/>
            </a:br>
            <a:r>
              <a:rPr lang="pl-PL" sz="1400" dirty="0"/>
              <a:t>do wymagań danej grupy. 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110736" y="653956"/>
            <a:ext cx="648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EF7D00"/>
                </a:solidFill>
                <a:latin typeface="Akrobat Black" pitchFamily="50" charset="-18"/>
              </a:rPr>
              <a:t>Synteza zawodu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F22238D-71F5-4EC5-A021-17FA092D78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4013" t="38800" r="38975" b="29001"/>
          <a:stretch/>
        </p:blipFill>
        <p:spPr>
          <a:xfrm>
            <a:off x="3563888" y="3291830"/>
            <a:ext cx="3384376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28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115615" y="1764339"/>
            <a:ext cx="7319155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l-PL" sz="1400" dirty="0"/>
              <a:t>Trener branży HORECA </a:t>
            </a:r>
            <a:r>
              <a:rPr lang="pl-PL" sz="1400" b="1" dirty="0"/>
              <a:t>gromadzi</a:t>
            </a:r>
            <a:r>
              <a:rPr lang="pl-PL" sz="1400" dirty="0"/>
              <a:t> i </a:t>
            </a:r>
            <a:r>
              <a:rPr lang="pl-PL" sz="1400" b="1" dirty="0"/>
              <a:t>opracowuje bazę materiałów metodycznych</a:t>
            </a:r>
            <a:r>
              <a:rPr lang="pl-PL" sz="1400" dirty="0"/>
              <a:t>, </a:t>
            </a:r>
            <a:r>
              <a:rPr lang="pl-PL" sz="1400" b="1" dirty="0"/>
              <a:t>pomocy dydaktycznych</a:t>
            </a:r>
            <a:r>
              <a:rPr lang="pl-PL" sz="1400" dirty="0"/>
              <a:t> oraz innych narzędzi niezbędnych w procesie uczenia się. Uczestniczy również </a:t>
            </a:r>
            <a:br>
              <a:rPr lang="pl-PL" sz="1400" dirty="0"/>
            </a:br>
            <a:r>
              <a:rPr lang="pl-PL" sz="1400" dirty="0"/>
              <a:t>w </a:t>
            </a:r>
            <a:r>
              <a:rPr lang="pl-PL" sz="1400" b="1" dirty="0"/>
              <a:t>projektowaniu prezentacji multimedialnych </a:t>
            </a:r>
            <a:r>
              <a:rPr lang="pl-PL" sz="1400" dirty="0"/>
              <a:t>i innych interaktywnych form, wykorzystywanych </a:t>
            </a:r>
            <a:br>
              <a:rPr lang="pl-PL" sz="1400" dirty="0"/>
            </a:br>
            <a:r>
              <a:rPr lang="pl-PL" sz="1400" dirty="0"/>
              <a:t>w nauczaniu. </a:t>
            </a:r>
            <a:r>
              <a:rPr lang="pl-PL" sz="1400" b="1" dirty="0"/>
              <a:t>Dobiera odpowiednie techniki </a:t>
            </a:r>
            <a:r>
              <a:rPr lang="pl-PL" sz="1400" dirty="0"/>
              <a:t>i </a:t>
            </a:r>
            <a:r>
              <a:rPr lang="pl-PL" sz="1400" b="1" dirty="0"/>
              <a:t>narzędzia multimedialne </a:t>
            </a:r>
            <a:r>
              <a:rPr lang="pl-PL" sz="1400" dirty="0"/>
              <a:t>do materiału i celów kształcenia oraz ocenia ich skuteczność.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02FF419-A6FA-468F-8CA8-5F22AC5812E2}"/>
              </a:ext>
            </a:extLst>
          </p:cNvPr>
          <p:cNvSpPr/>
          <p:nvPr/>
        </p:nvSpPr>
        <p:spPr>
          <a:xfrm>
            <a:off x="1110736" y="3255068"/>
            <a:ext cx="2025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EF7D00"/>
                </a:solidFill>
              </a:rPr>
              <a:t>Nazwy zwyczajowe: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0A7131F-EA62-45B2-913B-75572ED71D9D}"/>
              </a:ext>
            </a:extLst>
          </p:cNvPr>
          <p:cNvSpPr/>
          <p:nvPr/>
        </p:nvSpPr>
        <p:spPr>
          <a:xfrm>
            <a:off x="3347864" y="3310203"/>
            <a:ext cx="4572000" cy="10674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coach</a:t>
            </a: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HORECA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trener branży gastronomicznej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trener branży turystycznej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trener HORECA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</a:rPr>
              <a:t>doradca HORECA</a:t>
            </a:r>
            <a:endParaRPr lang="pl-PL" sz="12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03CF5E3-6DBB-43A1-93AC-4040FC7BC6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931493"/>
            <a:ext cx="3268180" cy="2178142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5012193-A4D4-47DB-8713-BCF3CC160304}"/>
              </a:ext>
            </a:extLst>
          </p:cNvPr>
          <p:cNvSpPr txBox="1"/>
          <p:nvPr/>
        </p:nvSpPr>
        <p:spPr>
          <a:xfrm>
            <a:off x="1110736" y="653956"/>
            <a:ext cx="648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EF7D00"/>
                </a:solidFill>
                <a:latin typeface="Akrobat Black" pitchFamily="50" charset="-18"/>
              </a:rPr>
              <a:t>Synteza zawodu</a:t>
            </a:r>
          </a:p>
        </p:txBody>
      </p:sp>
    </p:spTree>
    <p:extLst>
      <p:ext uri="{BB962C8B-B14F-4D97-AF65-F5344CB8AC3E}">
        <p14:creationId xmlns:p14="http://schemas.microsoft.com/office/powerpoint/2010/main" val="133615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/>
          <p:cNvSpPr txBox="1"/>
          <p:nvPr/>
        </p:nvSpPr>
        <p:spPr>
          <a:xfrm>
            <a:off x="1110736" y="653129"/>
            <a:ext cx="288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EF7D00"/>
                </a:solidFill>
                <a:latin typeface="Akrobat Black" pitchFamily="50" charset="-18"/>
              </a:rPr>
              <a:t>Opis pracy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2F24C04-9F58-45BE-AEDE-DD55A75AEB93}"/>
              </a:ext>
            </a:extLst>
          </p:cNvPr>
          <p:cNvSpPr/>
          <p:nvPr/>
        </p:nvSpPr>
        <p:spPr>
          <a:xfrm>
            <a:off x="1115616" y="1851670"/>
            <a:ext cx="32403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Trener branży HORECA: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przeprowadza analizę potrzeb szkoleniowych związaną z danym zawodem;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dba o stworzenie spójnej koncepcji szkolenia z wykorzystaniem narzędzi odpowiadających specyficznym potrzebom grupy docelowej;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stale pogłębia wiedzę z wybranej dziedziny.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90773044-7C45-4134-AEA4-928C80321088}"/>
              </a:ext>
            </a:extLst>
          </p:cNvPr>
          <p:cNvGrpSpPr/>
          <p:nvPr/>
        </p:nvGrpSpPr>
        <p:grpSpPr>
          <a:xfrm>
            <a:off x="4472330" y="2117760"/>
            <a:ext cx="4348142" cy="1462102"/>
            <a:chOff x="298847" y="1760746"/>
            <a:chExt cx="4348142" cy="1462102"/>
          </a:xfrm>
        </p:grpSpPr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C7DAA781-2954-45A1-BA94-8674B69580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59" r="13333" b="6642"/>
            <a:stretch/>
          </p:blipFill>
          <p:spPr>
            <a:xfrm>
              <a:off x="1187624" y="1760746"/>
              <a:ext cx="2808312" cy="1451229"/>
            </a:xfrm>
            <a:prstGeom prst="rect">
              <a:avLst/>
            </a:prstGeom>
          </p:spPr>
        </p:pic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45147B98-377C-48A1-8229-65A3905AE8F0}"/>
                </a:ext>
              </a:extLst>
            </p:cNvPr>
            <p:cNvSpPr/>
            <p:nvPr/>
          </p:nvSpPr>
          <p:spPr>
            <a:xfrm>
              <a:off x="298847" y="2327240"/>
              <a:ext cx="888777" cy="895608"/>
            </a:xfrm>
            <a:prstGeom prst="rect">
              <a:avLst/>
            </a:prstGeom>
            <a:solidFill>
              <a:schemeClr val="accent3">
                <a:lumMod val="75000"/>
                <a:alpha val="76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1A41286C-9588-4AF6-9BEA-37E4862BA9BC}"/>
                </a:ext>
              </a:extLst>
            </p:cNvPr>
            <p:cNvSpPr/>
            <p:nvPr/>
          </p:nvSpPr>
          <p:spPr>
            <a:xfrm>
              <a:off x="3998917" y="1760746"/>
              <a:ext cx="648072" cy="65305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EAE16653-4F3E-4C91-BC38-575F6A41465D}"/>
                </a:ext>
              </a:extLst>
            </p:cNvPr>
            <p:cNvSpPr/>
            <p:nvPr/>
          </p:nvSpPr>
          <p:spPr>
            <a:xfrm>
              <a:off x="3391100" y="1760746"/>
              <a:ext cx="648072" cy="653054"/>
            </a:xfrm>
            <a:prstGeom prst="rect">
              <a:avLst/>
            </a:prstGeom>
            <a:solidFill>
              <a:schemeClr val="accent3">
                <a:lumMod val="75000"/>
                <a:alpha val="62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645988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115615" y="1730622"/>
            <a:ext cx="7319155" cy="14811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l-PL" sz="1400" dirty="0">
                <a:latin typeface="+mn-lt"/>
              </a:rPr>
              <a:t>Celem pracy trenera branży HORECA jest przeprowadzenie szkolenia dla pracowników określonej specjalizacji </a:t>
            </a:r>
            <a:r>
              <a:rPr lang="pl-PL" sz="1400" b="1" dirty="0">
                <a:latin typeface="+mn-lt"/>
              </a:rPr>
              <a:t>zgodnie z przyjętym programem </a:t>
            </a:r>
            <a:r>
              <a:rPr lang="pl-PL" sz="1400" dirty="0">
                <a:latin typeface="+mn-lt"/>
              </a:rPr>
              <a:t>i </a:t>
            </a:r>
            <a:r>
              <a:rPr lang="pl-PL" sz="1400" b="1" dirty="0">
                <a:latin typeface="+mn-lt"/>
              </a:rPr>
              <a:t>według ustalonych warunków</a:t>
            </a:r>
            <a:r>
              <a:rPr lang="pl-PL" sz="1400" dirty="0">
                <a:latin typeface="+mn-lt"/>
              </a:rPr>
              <a:t>. </a:t>
            </a:r>
          </a:p>
          <a:p>
            <a:pPr algn="just"/>
            <a:endParaRPr lang="pl-PL" sz="1400" dirty="0">
              <a:latin typeface="+mn-lt"/>
            </a:endParaRPr>
          </a:p>
          <a:p>
            <a:pPr algn="just"/>
            <a:r>
              <a:rPr lang="pl-PL" sz="1400" dirty="0">
                <a:latin typeface="+mn-lt"/>
              </a:rPr>
              <a:t>Działalność trenera branży HORECA ponadto polega na </a:t>
            </a:r>
            <a:r>
              <a:rPr lang="pl-PL" sz="1400" b="1" dirty="0">
                <a:latin typeface="+mn-lt"/>
              </a:rPr>
              <a:t>tworzeniu merytorycznej zawartości multimedialnej materiałów dydaktycznych we współpracy z programistami i grafikami</a:t>
            </a:r>
            <a:r>
              <a:rPr lang="pl-PL" sz="1400" dirty="0">
                <a:latin typeface="+mn-lt"/>
              </a:rPr>
              <a:t>. 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02FF419-A6FA-468F-8CA8-5F22AC5812E2}"/>
              </a:ext>
            </a:extLst>
          </p:cNvPr>
          <p:cNvSpPr/>
          <p:nvPr/>
        </p:nvSpPr>
        <p:spPr>
          <a:xfrm>
            <a:off x="1110736" y="3255068"/>
            <a:ext cx="1715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EF7D00"/>
                </a:solidFill>
              </a:rPr>
              <a:t>Narzędzia multimedialne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0A7131F-EA62-45B2-913B-75572ED71D9D}"/>
              </a:ext>
            </a:extLst>
          </p:cNvPr>
          <p:cNvSpPr/>
          <p:nvPr/>
        </p:nvSpPr>
        <p:spPr>
          <a:xfrm>
            <a:off x="2816083" y="3291830"/>
            <a:ext cx="2222754" cy="1269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quizy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samouczki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filmy instruktażowe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chmury wyrazów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multimedialne prezentacje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animacje</a:t>
            </a:r>
            <a:endParaRPr lang="pl-PL" sz="12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2A6CFE7-9611-4D86-AA51-921DE030D3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142484"/>
            <a:ext cx="2612990" cy="1469807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D256EF45-214B-4DE7-8619-0C2C2E63B14D}"/>
              </a:ext>
            </a:extLst>
          </p:cNvPr>
          <p:cNvSpPr/>
          <p:nvPr/>
        </p:nvSpPr>
        <p:spPr>
          <a:xfrm>
            <a:off x="5038837" y="3993158"/>
            <a:ext cx="616862" cy="621603"/>
          </a:xfrm>
          <a:prstGeom prst="rect">
            <a:avLst/>
          </a:prstGeom>
          <a:solidFill>
            <a:srgbClr val="EF7D00">
              <a:alpha val="76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A20F8AA5-3718-4DE8-ACE0-1A809AA483E8}"/>
              </a:ext>
            </a:extLst>
          </p:cNvPr>
          <p:cNvSpPr/>
          <p:nvPr/>
        </p:nvSpPr>
        <p:spPr>
          <a:xfrm>
            <a:off x="8230321" y="3142484"/>
            <a:ext cx="648072" cy="653054"/>
          </a:xfrm>
          <a:prstGeom prst="rect">
            <a:avLst/>
          </a:prstGeom>
          <a:solidFill>
            <a:srgbClr val="EF7D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A57B1900-D20F-43A5-A835-F375D1F8A657}"/>
              </a:ext>
            </a:extLst>
          </p:cNvPr>
          <p:cNvSpPr/>
          <p:nvPr/>
        </p:nvSpPr>
        <p:spPr>
          <a:xfrm>
            <a:off x="7622504" y="3142484"/>
            <a:ext cx="648072" cy="653054"/>
          </a:xfrm>
          <a:prstGeom prst="rect">
            <a:avLst/>
          </a:prstGeom>
          <a:solidFill>
            <a:srgbClr val="EF7D00">
              <a:alpha val="62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8ED4C03-FC85-4D11-B902-B4287C1CC5A7}"/>
              </a:ext>
            </a:extLst>
          </p:cNvPr>
          <p:cNvSpPr txBox="1"/>
          <p:nvPr/>
        </p:nvSpPr>
        <p:spPr>
          <a:xfrm>
            <a:off x="1110736" y="653129"/>
            <a:ext cx="288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EF7D00"/>
                </a:solidFill>
                <a:latin typeface="Akrobat Black" pitchFamily="50" charset="-18"/>
              </a:rPr>
              <a:t>Opis pracy</a:t>
            </a:r>
          </a:p>
        </p:txBody>
      </p:sp>
    </p:spTree>
    <p:extLst>
      <p:ext uri="{BB962C8B-B14F-4D97-AF65-F5344CB8AC3E}">
        <p14:creationId xmlns:p14="http://schemas.microsoft.com/office/powerpoint/2010/main" val="953943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/>
          <p:cNvSpPr txBox="1"/>
          <p:nvPr/>
        </p:nvSpPr>
        <p:spPr>
          <a:xfrm>
            <a:off x="1110736" y="653129"/>
            <a:ext cx="4541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EF7D00"/>
                </a:solidFill>
                <a:latin typeface="Akrobat Black" pitchFamily="50" charset="-18"/>
              </a:rPr>
              <a:t>Sposoby wykonywania pracy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0D9465C-AEB2-4517-AFFA-5E62457CF22D}"/>
              </a:ext>
            </a:extLst>
          </p:cNvPr>
          <p:cNvSpPr/>
          <p:nvPr/>
        </p:nvSpPr>
        <p:spPr>
          <a:xfrm>
            <a:off x="1185732" y="3195276"/>
            <a:ext cx="6772536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Praca trenera branży HORECA opiera się przede wszystkim na:</a:t>
            </a:r>
            <a:endParaRPr lang="pl-PL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analizie rynku edukacji dla osób dorosłych,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analizie luk kompetencyjnych w zespołach,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opracowywaniu szkoleń pod konkretne potrzeby (kursy „szyte na miarę”),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współtworzeniu materiałów dydaktycznych, w tym multimedialnych dla branży. 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2FB32CE-3AB5-4C31-B350-71AC120E45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3"/>
          <a:stretch/>
        </p:blipFill>
        <p:spPr>
          <a:xfrm>
            <a:off x="1928259" y="1822843"/>
            <a:ext cx="1919304" cy="1134720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65FDFFD1-DB7D-4105-BA01-642B3F7FD0B2}"/>
              </a:ext>
            </a:extLst>
          </p:cNvPr>
          <p:cNvSpPr/>
          <p:nvPr/>
        </p:nvSpPr>
        <p:spPr>
          <a:xfrm>
            <a:off x="3847563" y="1808054"/>
            <a:ext cx="888777" cy="895608"/>
          </a:xfrm>
          <a:prstGeom prst="rect">
            <a:avLst/>
          </a:prstGeom>
          <a:solidFill>
            <a:schemeClr val="accent3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35DA6F60-6AFA-42AE-8F34-53D6846D59B4}"/>
              </a:ext>
            </a:extLst>
          </p:cNvPr>
          <p:cNvSpPr/>
          <p:nvPr/>
        </p:nvSpPr>
        <p:spPr>
          <a:xfrm>
            <a:off x="1275830" y="2314457"/>
            <a:ext cx="648072" cy="6530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6B65CEB-C8F6-4826-A568-12EEA4A98017}"/>
              </a:ext>
            </a:extLst>
          </p:cNvPr>
          <p:cNvSpPr/>
          <p:nvPr/>
        </p:nvSpPr>
        <p:spPr>
          <a:xfrm>
            <a:off x="1916564" y="2314457"/>
            <a:ext cx="648072" cy="653054"/>
          </a:xfrm>
          <a:prstGeom prst="rect">
            <a:avLst/>
          </a:prstGeom>
          <a:solidFill>
            <a:schemeClr val="accent3">
              <a:lumMod val="75000"/>
              <a:alpha val="62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7EE8B59-6F89-47CB-9530-ADEF4FC335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16" r="31806" b="5901"/>
          <a:stretch/>
        </p:blipFill>
        <p:spPr>
          <a:xfrm>
            <a:off x="4736341" y="1808054"/>
            <a:ext cx="1471348" cy="895608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DCBCAD07-52A7-4905-AB1A-57C9A6DEBB5D}"/>
              </a:ext>
            </a:extLst>
          </p:cNvPr>
          <p:cNvSpPr/>
          <p:nvPr/>
        </p:nvSpPr>
        <p:spPr>
          <a:xfrm>
            <a:off x="6207689" y="2063676"/>
            <a:ext cx="648072" cy="6530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394101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>
            <a:latin typeface="Akrobat" pitchFamily="50" charset="-1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1330</Words>
  <Application>Microsoft Office PowerPoint</Application>
  <PresentationFormat>Pokaz na ekranie (16:9)</PresentationFormat>
  <Paragraphs>220</Paragraphs>
  <Slides>24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2" baseType="lpstr">
      <vt:lpstr>Akrobat</vt:lpstr>
      <vt:lpstr>Akrobat Black</vt:lpstr>
      <vt:lpstr>Arial</vt:lpstr>
      <vt:lpstr>Arial Nova Cond</vt:lpstr>
      <vt:lpstr>Calibri</vt:lpstr>
      <vt:lpstr>Symbol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Serafińska</dc:creator>
  <cp:lastModifiedBy>E.W.</cp:lastModifiedBy>
  <cp:revision>141</cp:revision>
  <dcterms:created xsi:type="dcterms:W3CDTF">2018-06-21T07:39:35Z</dcterms:created>
  <dcterms:modified xsi:type="dcterms:W3CDTF">2019-03-31T16:12:34Z</dcterms:modified>
</cp:coreProperties>
</file>